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61" r:id="rId2"/>
  </p:sldMasterIdLst>
  <p:notesMasterIdLst>
    <p:notesMasterId r:id="rId15"/>
  </p:notesMasterIdLst>
  <p:handoutMasterIdLst>
    <p:handoutMasterId r:id="rId16"/>
  </p:handoutMasterIdLst>
  <p:sldIdLst>
    <p:sldId id="307" r:id="rId3"/>
    <p:sldId id="310" r:id="rId4"/>
    <p:sldId id="330" r:id="rId5"/>
    <p:sldId id="343" r:id="rId6"/>
    <p:sldId id="335" r:id="rId7"/>
    <p:sldId id="340" r:id="rId8"/>
    <p:sldId id="341" r:id="rId9"/>
    <p:sldId id="342" r:id="rId10"/>
    <p:sldId id="336" r:id="rId11"/>
    <p:sldId id="338" r:id="rId12"/>
    <p:sldId id="337" r:id="rId13"/>
    <p:sldId id="329" r:id="rId14"/>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4848F2"/>
    <a:srgbClr val="000092"/>
    <a:srgbClr val="000070"/>
    <a:srgbClr val="484CF2"/>
    <a:srgbClr val="1217EE"/>
    <a:srgbClr val="66CCFF"/>
    <a:srgbClr val="66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699" autoAdjust="0"/>
    <p:restoredTop sz="70766" autoAdjust="0"/>
  </p:normalViewPr>
  <p:slideViewPr>
    <p:cSldViewPr>
      <p:cViewPr varScale="1">
        <p:scale>
          <a:sx n="60" d="100"/>
          <a:sy n="60" d="100"/>
        </p:scale>
        <p:origin x="180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8" d="100"/>
          <a:sy n="48" d="100"/>
        </p:scale>
        <p:origin x="-135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hasCustomPrompt="1"/>
          </p:nvPr>
        </p:nvSpPr>
        <p:spPr bwMode="auto">
          <a:xfrm>
            <a:off x="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1200"/>
            </a:lvl1pPr>
          </a:lstStyle>
          <a:p>
            <a:pPr>
              <a:defRPr/>
            </a:pPr>
            <a:endParaRPr lang="en-GB"/>
          </a:p>
        </p:txBody>
      </p:sp>
      <p:sp>
        <p:nvSpPr>
          <p:cNvPr id="4099" name="Rectangle 3"/>
          <p:cNvSpPr>
            <a:spLocks noGrp="1" noChangeArrowheads="1"/>
          </p:cNvSpPr>
          <p:nvPr>
            <p:ph type="dt" sz="quarter" idx="1" hasCustomPrompt="1"/>
          </p:nvPr>
        </p:nvSpPr>
        <p:spPr bwMode="auto">
          <a:xfrm>
            <a:off x="3884613"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1" hangingPunct="1">
              <a:defRPr sz="1200"/>
            </a:lvl1pPr>
          </a:lstStyle>
          <a:p>
            <a:pPr>
              <a:defRPr/>
            </a:pPr>
            <a:endParaRPr lang="en-GB"/>
          </a:p>
        </p:txBody>
      </p:sp>
      <p:sp>
        <p:nvSpPr>
          <p:cNvPr id="4100" name="Rectangle 4"/>
          <p:cNvSpPr>
            <a:spLocks noGrp="1" noChangeArrowheads="1"/>
          </p:cNvSpPr>
          <p:nvPr>
            <p:ph type="ftr" sz="quarter" idx="2" hasCustomPrompt="1"/>
          </p:nvPr>
        </p:nvSpPr>
        <p:spPr bwMode="auto">
          <a:xfrm>
            <a:off x="0" y="8685213"/>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1" hangingPunct="1">
              <a:defRPr sz="1200"/>
            </a:lvl1pPr>
          </a:lstStyle>
          <a:p>
            <a:pPr>
              <a:defRPr/>
            </a:pPr>
            <a:endParaRPr lang="en-GB"/>
          </a:p>
        </p:txBody>
      </p:sp>
      <p:sp>
        <p:nvSpPr>
          <p:cNvPr id="4101" name="Rectangle 5"/>
          <p:cNvSpPr>
            <a:spLocks noGrp="1" noChangeArrowheads="1"/>
          </p:cNvSpPr>
          <p:nvPr>
            <p:ph type="sldNum" sz="quarter" idx="3" hasCustomPrompt="1"/>
          </p:nvPr>
        </p:nvSpPr>
        <p:spPr bwMode="auto">
          <a:xfrm>
            <a:off x="3884613" y="8685213"/>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1" hangingPunct="1">
              <a:defRPr sz="1200"/>
            </a:lvl1pPr>
          </a:lstStyle>
          <a:p>
            <a:pPr>
              <a:defRPr/>
            </a:pPr>
            <a:fld id="{1DCF0752-0FA0-42E8-8008-6FF4345D475B}" type="slidenum">
              <a:rPr lang="en-GB"/>
              <a:pPr>
                <a:defRPr/>
              </a:pPr>
              <a:t>‹nº›</a:t>
            </a:fld>
            <a:endParaRPr lang="en-GB"/>
          </a:p>
        </p:txBody>
      </p:sp>
    </p:spTree>
    <p:extLst>
      <p:ext uri="{BB962C8B-B14F-4D97-AF65-F5344CB8AC3E}">
        <p14:creationId xmlns:p14="http://schemas.microsoft.com/office/powerpoint/2010/main" val="32098931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hasCustomPrompt="1"/>
          </p:nvPr>
        </p:nvSpPr>
        <p:spPr bwMode="auto">
          <a:xfrm>
            <a:off x="0" y="0"/>
            <a:ext cx="2971800" cy="3238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1200"/>
            </a:lvl1pPr>
          </a:lstStyle>
          <a:p>
            <a:pPr>
              <a:defRPr/>
            </a:pPr>
            <a:endParaRPr lang="en-GB"/>
          </a:p>
        </p:txBody>
      </p:sp>
      <p:sp>
        <p:nvSpPr>
          <p:cNvPr id="3075" name="Rectangle 3"/>
          <p:cNvSpPr>
            <a:spLocks noGrp="1" noChangeArrowheads="1"/>
          </p:cNvSpPr>
          <p:nvPr>
            <p:ph type="dt" idx="1" hasCustomPrompt="1"/>
          </p:nvPr>
        </p:nvSpPr>
        <p:spPr bwMode="auto">
          <a:xfrm>
            <a:off x="3884613" y="0"/>
            <a:ext cx="2971800" cy="250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1" hangingPunct="1">
              <a:defRPr sz="1200"/>
            </a:lvl1pPr>
          </a:lstStyle>
          <a:p>
            <a:pPr>
              <a:defRPr/>
            </a:pPr>
            <a:endParaRPr lang="en-GB"/>
          </a:p>
        </p:txBody>
      </p:sp>
      <p:sp>
        <p:nvSpPr>
          <p:cNvPr id="49156" name="Rectangle 4"/>
          <p:cNvSpPr>
            <a:spLocks noGrp="1" noRot="1" noChangeAspect="1" noChangeArrowheads="1" noTextEdit="1"/>
          </p:cNvSpPr>
          <p:nvPr>
            <p:ph type="sldImg" idx="2" hasCustomPrompt="1"/>
          </p:nvPr>
        </p:nvSpPr>
        <p:spPr bwMode="auto">
          <a:xfrm>
            <a:off x="2205038" y="323850"/>
            <a:ext cx="2232025" cy="1295400"/>
          </a:xfrm>
          <a:prstGeom prst="rect">
            <a:avLst/>
          </a:prstGeom>
          <a:noFill/>
          <a:ln w="12700">
            <a:solidFill>
              <a:srgbClr val="000000"/>
            </a:solidFill>
            <a:miter lim="800000"/>
            <a:headEnd/>
            <a:tailEnd/>
          </a:ln>
        </p:spPr>
      </p:sp>
      <p:sp>
        <p:nvSpPr>
          <p:cNvPr id="3077" name="Rectangle 5"/>
          <p:cNvSpPr>
            <a:spLocks noGrp="1" noChangeArrowheads="1"/>
          </p:cNvSpPr>
          <p:nvPr>
            <p:ph type="body" sz="quarter" idx="3" hasCustomPrompt="1"/>
          </p:nvPr>
        </p:nvSpPr>
        <p:spPr bwMode="auto">
          <a:xfrm>
            <a:off x="404813" y="1763713"/>
            <a:ext cx="6192837" cy="7056437"/>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pt-PT" noProof="0"/>
              <a:t>Clique para editar os estilos de texto principais</a:t>
            </a:r>
          </a:p>
          <a:p>
            <a:pPr lvl="1"/>
            <a:r>
              <a:rPr lang="pt-PT" noProof="0"/>
              <a:t>Segundo nível</a:t>
            </a:r>
          </a:p>
          <a:p>
            <a:pPr lvl="2"/>
            <a:r>
              <a:rPr lang="pt-PT" noProof="0"/>
              <a:t>Terceiro nível</a:t>
            </a:r>
          </a:p>
          <a:p>
            <a:pPr lvl="3"/>
            <a:r>
              <a:rPr lang="pt-PT" noProof="0"/>
              <a:t>Quarto nível</a:t>
            </a:r>
          </a:p>
          <a:p>
            <a:pPr lvl="4"/>
            <a:r>
              <a:rPr lang="pt-PT" noProof="0"/>
              <a:t>Quinto nível</a:t>
            </a:r>
          </a:p>
        </p:txBody>
      </p:sp>
      <p:sp>
        <p:nvSpPr>
          <p:cNvPr id="3078" name="Rectangle 6"/>
          <p:cNvSpPr>
            <a:spLocks noGrp="1" noChangeArrowheads="1"/>
          </p:cNvSpPr>
          <p:nvPr>
            <p:ph type="ftr" sz="quarter" idx="4" hasCustomPrompt="1"/>
          </p:nvPr>
        </p:nvSpPr>
        <p:spPr bwMode="auto">
          <a:xfrm>
            <a:off x="0" y="8893175"/>
            <a:ext cx="2971800" cy="24923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1" hangingPunct="1">
              <a:defRPr sz="1200"/>
            </a:lvl1pPr>
          </a:lstStyle>
          <a:p>
            <a:pPr>
              <a:defRPr/>
            </a:pPr>
            <a:endParaRPr lang="en-GB"/>
          </a:p>
        </p:txBody>
      </p:sp>
      <p:sp>
        <p:nvSpPr>
          <p:cNvPr id="3079" name="Rectangle 7"/>
          <p:cNvSpPr>
            <a:spLocks noGrp="1" noChangeArrowheads="1"/>
          </p:cNvSpPr>
          <p:nvPr>
            <p:ph type="sldNum" sz="quarter" idx="5" hasCustomPrompt="1"/>
          </p:nvPr>
        </p:nvSpPr>
        <p:spPr bwMode="auto">
          <a:xfrm>
            <a:off x="3884613" y="8893175"/>
            <a:ext cx="2971800" cy="24923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1" hangingPunct="1">
              <a:defRPr sz="1200"/>
            </a:lvl1pPr>
          </a:lstStyle>
          <a:p>
            <a:pPr>
              <a:defRPr/>
            </a:pPr>
            <a:fld id="{F2DA3FC1-1089-46DB-9F25-4FCD4E0F8FBE}" type="slidenum">
              <a:rPr lang="en-GB"/>
              <a:pPr>
                <a:defRPr/>
              </a:pPr>
              <a:t>‹nº›</a:t>
            </a:fld>
            <a:endParaRPr lang="en-GB"/>
          </a:p>
        </p:txBody>
      </p:sp>
    </p:spTree>
    <p:extLst>
      <p:ext uri="{BB962C8B-B14F-4D97-AF65-F5344CB8AC3E}">
        <p14:creationId xmlns:p14="http://schemas.microsoft.com/office/powerpoint/2010/main" val="16669966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A sessão tem o objetivo específico de delinear e demonstrar a comunicação verbal e não verbal, com vista a ajudar os formadores a envolverem-se e manter a atenção do público.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a:t>
            </a:fld>
            <a:endParaRPr lang="en-GB"/>
          </a:p>
        </p:txBody>
      </p:sp>
    </p:spTree>
    <p:extLst>
      <p:ext uri="{BB962C8B-B14F-4D97-AF65-F5344CB8AC3E}">
        <p14:creationId xmlns:p14="http://schemas.microsoft.com/office/powerpoint/2010/main" val="6627444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Objetivos da sessão</a:t>
            </a:r>
          </a:p>
          <a:p>
            <a:r>
              <a:rPr lang="pt-PT" sz="1200">
                <a:solidFill>
                  <a:schemeClr val="tx1"/>
                </a:solidFill>
                <a:latin typeface="Arial" charset="0"/>
                <a:ea typeface="+mn-ea"/>
                <a:cs typeface="+mn-cs"/>
              </a:rPr>
              <a:t>O formador deve agora recapitular que os delegados são capazes de:</a:t>
            </a:r>
          </a:p>
          <a:p>
            <a:pPr lvl="0"/>
            <a:r>
              <a:rPr lang="pt-PT" sz="1200">
                <a:solidFill>
                  <a:schemeClr val="tx1"/>
                </a:solidFill>
                <a:latin typeface="Arial" charset="0"/>
                <a:ea typeface="+mn-ea"/>
                <a:cs typeface="+mn-cs"/>
              </a:rPr>
              <a:t>Demonstrar técnicas aprimoradas de voz, gesto e contacto visual</a:t>
            </a:r>
          </a:p>
          <a:p>
            <a:pPr lvl="0"/>
            <a:r>
              <a:rPr lang="pt-PT" sz="1200">
                <a:solidFill>
                  <a:schemeClr val="tx1"/>
                </a:solidFill>
                <a:latin typeface="Arial" charset="0"/>
                <a:ea typeface="+mn-ea"/>
                <a:cs typeface="+mn-cs"/>
              </a:rPr>
              <a:t>Envolver p seu público e manter a atenção</a:t>
            </a:r>
          </a:p>
          <a:p>
            <a:r>
              <a:rPr lang="pt-PT" sz="1200">
                <a:solidFill>
                  <a:schemeClr val="tx1"/>
                </a:solidFill>
                <a:latin typeface="Arial" charset="0"/>
                <a:ea typeface="+mn-ea"/>
                <a:cs typeface="+mn-cs"/>
              </a:rPr>
              <a:t>Perguntas?</a:t>
            </a:r>
          </a:p>
          <a:p>
            <a:r>
              <a:rPr lang="pt-PT" sz="1200">
                <a:solidFill>
                  <a:schemeClr val="tx1"/>
                </a:solidFill>
                <a:latin typeface="Arial" charset="0"/>
                <a:ea typeface="+mn-ea"/>
                <a:cs typeface="+mn-cs"/>
              </a:rPr>
              <a:t>O slide deve ser utilizado pelos instrutores para abordar quaisquer questões finais levantadas pela turma e introduzir quaisquer áreas que o instrutor considere que necessitam de ser enfatizadas antes do final da sessão.</a:t>
            </a:r>
          </a:p>
          <a:p>
            <a:endParaRPr lang="en-U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11</a:t>
            </a:fld>
            <a:endParaRPr lang="en-GB"/>
          </a:p>
        </p:txBody>
      </p:sp>
    </p:spTree>
    <p:extLst>
      <p:ext uri="{BB962C8B-B14F-4D97-AF65-F5344CB8AC3E}">
        <p14:creationId xmlns:p14="http://schemas.microsoft.com/office/powerpoint/2010/main" val="2392336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D4504A11-3BA0-4461-A1C5-454F02F9540C}" type="slidenum">
              <a:rPr lang="en-GB" smtClean="0"/>
              <a:pPr/>
              <a:t>12</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Os objetivos para esta sessão em particular são explicados aos delegados, estas são as coisas que o delegado deve ser capaz de fazer no final da sessão. Estes objetivos podem ser utilizados para testar o conhecimento obtido e permitir que os delegados avaliem a formação. Para esta sessão, os delegados devem ser capazes de:</a:t>
            </a:r>
          </a:p>
          <a:p>
            <a:pPr marL="171450" lvl="0" indent="-171450">
              <a:buFont typeface="Arial"/>
              <a:buChar char="•"/>
            </a:pPr>
            <a:r>
              <a:rPr lang="pt-PT" sz="1200">
                <a:solidFill>
                  <a:schemeClr val="tx1"/>
                </a:solidFill>
                <a:latin typeface="Arial" charset="0"/>
                <a:ea typeface="+mn-ea"/>
                <a:cs typeface="+mn-cs"/>
              </a:rPr>
              <a:t>Demonstrar técnicas aprimoradas de voz, gesto e contacto visual </a:t>
            </a:r>
          </a:p>
          <a:p>
            <a:pPr marL="171450" indent="-171450">
              <a:buFont typeface="Arial"/>
              <a:buChar char="•"/>
            </a:pPr>
            <a:r>
              <a:rPr lang="pt-PT" sz="1200">
                <a:solidFill>
                  <a:schemeClr val="tx1"/>
                </a:solidFill>
                <a:latin typeface="Arial" charset="0"/>
                <a:ea typeface="+mn-ea"/>
                <a:cs typeface="+mn-cs"/>
              </a:rPr>
              <a:t>Envolver p seu público e manter a atenção</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2</a:t>
            </a:fld>
            <a:endParaRPr lang="en-GB"/>
          </a:p>
        </p:txBody>
      </p:sp>
    </p:spTree>
    <p:extLst>
      <p:ext uri="{BB962C8B-B14F-4D97-AF65-F5344CB8AC3E}">
        <p14:creationId xmlns:p14="http://schemas.microsoft.com/office/powerpoint/2010/main" val="1987484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3</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r>
              <a:rPr lang="pt-PT" sz="1200">
                <a:solidFill>
                  <a:schemeClr val="tx1"/>
                </a:solidFill>
                <a:latin typeface="Arial" charset="0"/>
                <a:ea typeface="+mn-ea"/>
                <a:cs typeface="+mn-cs"/>
              </a:rPr>
              <a:t>Exercícios</a:t>
            </a:r>
          </a:p>
          <a:p>
            <a:pPr marL="171450" lvl="0" indent="-171450">
              <a:buFont typeface="Arial"/>
              <a:buChar char="•"/>
            </a:pPr>
            <a:r>
              <a:rPr lang="pt-PT" sz="1200">
                <a:solidFill>
                  <a:schemeClr val="tx1"/>
                </a:solidFill>
                <a:latin typeface="Arial" charset="0"/>
                <a:ea typeface="+mn-ea"/>
                <a:cs typeface="+mn-cs"/>
              </a:rPr>
              <a:t>Leitura</a:t>
            </a:r>
          </a:p>
          <a:p>
            <a:pPr marL="171450" lvl="0" indent="-171450">
              <a:buFont typeface="Arial"/>
              <a:buChar char="•"/>
            </a:pPr>
            <a:r>
              <a:rPr lang="pt-PT" sz="1200">
                <a:solidFill>
                  <a:schemeClr val="tx1"/>
                </a:solidFill>
                <a:latin typeface="Arial" charset="0"/>
                <a:ea typeface="+mn-ea"/>
                <a:cs typeface="+mn-cs"/>
              </a:rPr>
              <a:t>Voz e gestos</a:t>
            </a:r>
          </a:p>
          <a:p>
            <a:pPr marL="171450" lvl="0" indent="-171450">
              <a:buFont typeface="Arial"/>
              <a:buChar char="•"/>
            </a:pPr>
            <a:r>
              <a:rPr lang="pt-PT" sz="1200">
                <a:solidFill>
                  <a:schemeClr val="tx1"/>
                </a:solidFill>
                <a:latin typeface="Arial" charset="0"/>
                <a:ea typeface="+mn-ea"/>
                <a:cs typeface="+mn-cs"/>
              </a:rPr>
              <a:t>Contacto visual</a:t>
            </a:r>
          </a:p>
          <a:p>
            <a:pPr marL="171450" lvl="0" indent="-171450">
              <a:buFont typeface="Arial"/>
              <a:buChar char="•"/>
            </a:pPr>
            <a:r>
              <a:rPr lang="pt-PT" sz="1200">
                <a:solidFill>
                  <a:schemeClr val="tx1"/>
                </a:solidFill>
                <a:latin typeface="Arial" charset="0"/>
                <a:ea typeface="+mn-ea"/>
                <a:cs typeface="+mn-cs"/>
              </a:rPr>
              <a:t>Comportamento não verbal</a:t>
            </a:r>
          </a:p>
          <a:p>
            <a:r>
              <a:rPr lang="pt-PT" sz="1200">
                <a:solidFill>
                  <a:schemeClr val="tx1"/>
                </a:solidFill>
                <a:latin typeface="Arial" charset="0"/>
                <a:ea typeface="+mn-ea"/>
                <a:cs typeface="+mn-cs"/>
              </a:rPr>
              <a:t>Este slide funciona como uma introdução aos exercícios que se seguirão. O formador dará aos alunos as seguintes instruções para os exercícios:</a:t>
            </a:r>
          </a:p>
          <a:p>
            <a:pPr marL="171450" lvl="0" indent="-171450">
              <a:buFont typeface="Arial"/>
              <a:buChar char="•"/>
            </a:pPr>
            <a:r>
              <a:rPr lang="pt-PT" sz="1200">
                <a:solidFill>
                  <a:schemeClr val="tx1"/>
                </a:solidFill>
                <a:latin typeface="Arial" charset="0"/>
                <a:ea typeface="+mn-ea"/>
                <a:cs typeface="+mn-cs"/>
              </a:rPr>
              <a:t>Levantar-se e encarar o grupo quando for a sua vez de participar no exercício</a:t>
            </a:r>
          </a:p>
          <a:p>
            <a:pPr marL="171450" lvl="0" indent="-171450">
              <a:buFont typeface="Arial"/>
              <a:buChar char="•"/>
            </a:pPr>
            <a:r>
              <a:rPr lang="pt-PT" sz="1200">
                <a:solidFill>
                  <a:schemeClr val="tx1"/>
                </a:solidFill>
                <a:latin typeface="Arial" charset="0"/>
                <a:ea typeface="+mn-ea"/>
                <a:cs typeface="+mn-cs"/>
              </a:rPr>
              <a:t>Quanto mais se emprenhar nos exercícios, mais proveito tira deles</a:t>
            </a:r>
          </a:p>
          <a:p>
            <a:pPr marL="171450" lvl="0" indent="-171450">
              <a:buFont typeface="Arial"/>
              <a:buChar char="•"/>
            </a:pPr>
            <a:r>
              <a:rPr lang="pt-PT" sz="1200">
                <a:solidFill>
                  <a:schemeClr val="tx1"/>
                </a:solidFill>
                <a:latin typeface="Arial" charset="0"/>
                <a:ea typeface="+mn-ea"/>
                <a:cs typeface="+mn-cs"/>
              </a:rPr>
              <a:t>Tornar o seu feedback honesto, com tato e útil  </a:t>
            </a:r>
          </a:p>
          <a:p>
            <a:pPr marL="171450" lvl="0" indent="-171450">
              <a:buFont typeface="Arial"/>
              <a:buChar char="•"/>
            </a:pPr>
            <a:r>
              <a:rPr lang="pt-PT" sz="1200">
                <a:solidFill>
                  <a:schemeClr val="tx1"/>
                </a:solidFill>
                <a:latin typeface="Arial" charset="0"/>
                <a:ea typeface="+mn-ea"/>
                <a:cs typeface="+mn-cs"/>
              </a:rPr>
              <a:t>Dizer ao grupo se estão a trabalhar em algo em particular (contacto visual ou um, etc.), para que possam dar um feedback para esse efeito </a:t>
            </a:r>
          </a:p>
          <a:p>
            <a:pPr marL="171450" lvl="0" indent="-171450">
              <a:buFont typeface="Arial"/>
              <a:buChar char="•"/>
            </a:pPr>
            <a:r>
              <a:rPr lang="pt-PT" sz="1200">
                <a:solidFill>
                  <a:schemeClr val="tx1"/>
                </a:solidFill>
                <a:latin typeface="Arial" charset="0"/>
                <a:ea typeface="+mn-ea"/>
                <a:cs typeface="+mn-cs"/>
              </a:rPr>
              <a:t>Fazer perguntas se tiver dúvidas</a:t>
            </a:r>
          </a:p>
          <a:p>
            <a:pPr marL="171450" indent="-171450">
              <a:buFont typeface="Arial"/>
              <a:buChar char="•"/>
            </a:pPr>
            <a:r>
              <a:rPr lang="pt-PT" sz="1200">
                <a:solidFill>
                  <a:schemeClr val="tx1"/>
                </a:solidFill>
                <a:latin typeface="Arial" charset="0"/>
                <a:ea typeface="+mn-ea"/>
                <a:cs typeface="+mn-cs"/>
              </a:rPr>
              <a:t>Divirta-se!</a:t>
            </a:r>
            <a:r>
              <a:rPr lang="pt-PT" sz="1000"/>
              <a:t>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Exercício de Leitura 1</a:t>
            </a:r>
          </a:p>
          <a:p>
            <a:r>
              <a:rPr lang="pt-PT" sz="1200">
                <a:solidFill>
                  <a:schemeClr val="tx1"/>
                </a:solidFill>
                <a:latin typeface="Arial" charset="0"/>
                <a:ea typeface="+mn-ea"/>
                <a:cs typeface="+mn-cs"/>
              </a:rPr>
              <a:t>Questões para a discussão</a:t>
            </a:r>
          </a:p>
          <a:p>
            <a:pPr marL="171450" lvl="0" indent="-171450">
              <a:buFont typeface="Arial"/>
              <a:buChar char="•"/>
            </a:pPr>
            <a:r>
              <a:rPr lang="pt-PT" sz="1200">
                <a:solidFill>
                  <a:schemeClr val="tx1"/>
                </a:solidFill>
                <a:latin typeface="Arial" charset="0"/>
                <a:ea typeface="+mn-ea"/>
                <a:cs typeface="+mn-cs"/>
              </a:rPr>
              <a:t>Ritmo</a:t>
            </a:r>
          </a:p>
          <a:p>
            <a:pPr marL="171450" lvl="0" indent="-171450">
              <a:buFont typeface="Arial"/>
              <a:buChar char="•"/>
            </a:pPr>
            <a:r>
              <a:rPr lang="pt-PT" sz="1200">
                <a:solidFill>
                  <a:schemeClr val="tx1"/>
                </a:solidFill>
                <a:latin typeface="Arial" charset="0"/>
                <a:ea typeface="+mn-ea"/>
                <a:cs typeface="+mn-cs"/>
              </a:rPr>
              <a:t>Tom</a:t>
            </a:r>
          </a:p>
          <a:p>
            <a:pPr marL="171450" lvl="0" indent="-171450">
              <a:buFont typeface="Arial"/>
              <a:buChar char="•"/>
            </a:pPr>
            <a:r>
              <a:rPr lang="pt-PT" sz="1200">
                <a:solidFill>
                  <a:schemeClr val="tx1"/>
                </a:solidFill>
                <a:latin typeface="Arial" charset="0"/>
                <a:ea typeface="+mn-ea"/>
                <a:cs typeface="+mn-cs"/>
              </a:rPr>
              <a:t>Variedade</a:t>
            </a:r>
          </a:p>
          <a:p>
            <a:pPr marL="171450" lvl="0" indent="-171450">
              <a:buFont typeface="Arial"/>
              <a:buChar char="•"/>
            </a:pPr>
            <a:r>
              <a:rPr lang="pt-PT" sz="1200">
                <a:solidFill>
                  <a:schemeClr val="tx1"/>
                </a:solidFill>
                <a:latin typeface="Arial" charset="0"/>
                <a:ea typeface="+mn-ea"/>
                <a:cs typeface="+mn-cs"/>
              </a:rPr>
              <a:t>Pontuação</a:t>
            </a:r>
          </a:p>
          <a:p>
            <a:pPr marL="171450" lvl="0" indent="-171450">
              <a:buFont typeface="Arial"/>
              <a:buChar char="•"/>
            </a:pPr>
            <a:r>
              <a:rPr lang="pt-PT" sz="1200">
                <a:solidFill>
                  <a:schemeClr val="tx1"/>
                </a:solidFill>
                <a:latin typeface="Arial" charset="0"/>
                <a:ea typeface="+mn-ea"/>
                <a:cs typeface="+mn-cs"/>
              </a:rPr>
              <a:t>Emoção</a:t>
            </a:r>
          </a:p>
          <a:p>
            <a:pPr marL="171450" lvl="0" indent="-171450">
              <a:buFont typeface="Arial"/>
              <a:buChar char="•"/>
            </a:pPr>
            <a:r>
              <a:rPr lang="pt-PT" sz="1200">
                <a:solidFill>
                  <a:schemeClr val="tx1"/>
                </a:solidFill>
                <a:latin typeface="Arial" charset="0"/>
                <a:ea typeface="+mn-ea"/>
                <a:cs typeface="+mn-cs"/>
              </a:rPr>
              <a:t>Pausas</a:t>
            </a:r>
          </a:p>
          <a:p>
            <a:pPr marL="171450" lvl="0" indent="-171450">
              <a:buFont typeface="Arial"/>
              <a:buChar char="•"/>
            </a:pPr>
            <a:r>
              <a:rPr lang="pt-PT" sz="1200">
                <a:solidFill>
                  <a:schemeClr val="tx1"/>
                </a:solidFill>
                <a:latin typeface="Arial" charset="0"/>
                <a:ea typeface="+mn-ea"/>
                <a:cs typeface="+mn-cs"/>
              </a:rPr>
              <a:t>Volume</a:t>
            </a:r>
          </a:p>
          <a:p>
            <a:pPr marL="171450" lvl="0" indent="-171450">
              <a:buFont typeface="Arial"/>
              <a:buChar char="•"/>
            </a:pPr>
            <a:r>
              <a:rPr lang="pt-PT" sz="1200">
                <a:solidFill>
                  <a:schemeClr val="tx1"/>
                </a:solidFill>
                <a:latin typeface="Arial" charset="0"/>
                <a:ea typeface="+mn-ea"/>
                <a:cs typeface="+mn-cs"/>
              </a:rPr>
              <a:t>Palavras extra</a:t>
            </a:r>
          </a:p>
          <a:p>
            <a:r>
              <a:rPr lang="pt-PT" sz="1200">
                <a:solidFill>
                  <a:schemeClr val="tx1"/>
                </a:solidFill>
                <a:latin typeface="Arial" charset="0"/>
                <a:ea typeface="+mn-ea"/>
                <a:cs typeface="+mn-cs"/>
              </a:rPr>
              <a:t>Num exercício em grupo, um aluno é convidado a ler, tentando incorporar os vários assuntos enumerados no seu estilo de leitura. O líder da discussão deve permanecer neutro, mas angariar opiniões dos outros membros do grupo.</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5</a:t>
            </a:fld>
            <a:endParaRPr lang="en-GB"/>
          </a:p>
        </p:txBody>
      </p:sp>
    </p:spTree>
    <p:extLst>
      <p:ext uri="{BB962C8B-B14F-4D97-AF65-F5344CB8AC3E}">
        <p14:creationId xmlns:p14="http://schemas.microsoft.com/office/powerpoint/2010/main" val="3258392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Exercício de Leitura 2</a:t>
            </a:r>
          </a:p>
          <a:p>
            <a:r>
              <a:rPr lang="pt-PT" sz="1200">
                <a:solidFill>
                  <a:schemeClr val="tx1"/>
                </a:solidFill>
                <a:latin typeface="Arial" charset="0"/>
                <a:ea typeface="+mn-ea"/>
                <a:cs typeface="+mn-cs"/>
              </a:rPr>
              <a:t>Leituras</a:t>
            </a:r>
          </a:p>
          <a:p>
            <a:pPr lvl="0"/>
            <a:r>
              <a:rPr lang="pt-PT" sz="1200">
                <a:solidFill>
                  <a:schemeClr val="tx1"/>
                </a:solidFill>
                <a:latin typeface="Arial" charset="0"/>
                <a:ea typeface="+mn-ea"/>
                <a:cs typeface="+mn-cs"/>
              </a:rPr>
              <a:t>Selecione uma das leituras na lista que é:</a:t>
            </a:r>
          </a:p>
          <a:p>
            <a:pPr lvl="0"/>
            <a:r>
              <a:rPr lang="pt-PT" sz="1200">
                <a:solidFill>
                  <a:schemeClr val="tx1"/>
                </a:solidFill>
                <a:latin typeface="Arial" charset="0"/>
                <a:ea typeface="+mn-ea"/>
                <a:cs typeface="+mn-cs"/>
              </a:rPr>
              <a:t>Agradável</a:t>
            </a:r>
          </a:p>
          <a:p>
            <a:pPr lvl="0"/>
            <a:r>
              <a:rPr lang="pt-PT" sz="1200">
                <a:solidFill>
                  <a:schemeClr val="tx1"/>
                </a:solidFill>
                <a:latin typeface="Arial" charset="0"/>
                <a:ea typeface="+mn-ea"/>
                <a:cs typeface="+mn-cs"/>
              </a:rPr>
              <a:t>Desafiadora</a:t>
            </a:r>
          </a:p>
          <a:p>
            <a:pPr lvl="0"/>
            <a:r>
              <a:rPr lang="pt-PT" sz="1200">
                <a:solidFill>
                  <a:schemeClr val="tx1"/>
                </a:solidFill>
                <a:latin typeface="Arial" charset="0"/>
                <a:ea typeface="+mn-ea"/>
                <a:cs typeface="+mn-cs"/>
              </a:rPr>
              <a:t>Permite praticar</a:t>
            </a:r>
          </a:p>
          <a:p>
            <a:pPr lvl="0"/>
            <a:r>
              <a:rPr lang="pt-PT" sz="1200">
                <a:solidFill>
                  <a:schemeClr val="tx1"/>
                </a:solidFill>
                <a:latin typeface="Arial" charset="0"/>
                <a:ea typeface="+mn-ea"/>
                <a:cs typeface="+mn-cs"/>
              </a:rPr>
              <a:t>Feedback</a:t>
            </a:r>
          </a:p>
          <a:p>
            <a:pPr lvl="0"/>
            <a:r>
              <a:rPr lang="pt-PT" sz="1200">
                <a:solidFill>
                  <a:schemeClr val="tx1"/>
                </a:solidFill>
                <a:latin typeface="Arial" charset="0"/>
                <a:ea typeface="+mn-ea"/>
                <a:cs typeface="+mn-cs"/>
              </a:rPr>
              <a:t>Pontuação</a:t>
            </a:r>
          </a:p>
          <a:p>
            <a:pPr lvl="0"/>
            <a:r>
              <a:rPr lang="pt-PT" sz="1200">
                <a:solidFill>
                  <a:schemeClr val="tx1"/>
                </a:solidFill>
                <a:latin typeface="Arial" charset="0"/>
                <a:ea typeface="+mn-ea"/>
                <a:cs typeface="+mn-cs"/>
              </a:rPr>
              <a:t>Emoção</a:t>
            </a:r>
          </a:p>
          <a:p>
            <a:pPr lvl="0"/>
            <a:r>
              <a:rPr lang="pt-PT" sz="1200">
                <a:solidFill>
                  <a:schemeClr val="tx1"/>
                </a:solidFill>
                <a:latin typeface="Arial" charset="0"/>
                <a:ea typeface="+mn-ea"/>
                <a:cs typeface="+mn-cs"/>
              </a:rPr>
              <a:t>Pausas</a:t>
            </a:r>
          </a:p>
          <a:p>
            <a:pPr lvl="0"/>
            <a:r>
              <a:rPr lang="pt-PT" sz="1200">
                <a:solidFill>
                  <a:schemeClr val="tx1"/>
                </a:solidFill>
                <a:latin typeface="Arial" charset="0"/>
                <a:ea typeface="+mn-ea"/>
                <a:cs typeface="+mn-cs"/>
              </a:rPr>
              <a:t>Volume</a:t>
            </a:r>
          </a:p>
          <a:p>
            <a:pPr lvl="0"/>
            <a:r>
              <a:rPr lang="pt-PT" sz="1200">
                <a:solidFill>
                  <a:schemeClr val="tx1"/>
                </a:solidFill>
                <a:latin typeface="Arial" charset="0"/>
                <a:ea typeface="+mn-ea"/>
                <a:cs typeface="+mn-cs"/>
              </a:rPr>
              <a:t>Palavras extra</a:t>
            </a:r>
          </a:p>
          <a:p>
            <a:r>
              <a:rPr lang="pt-PT" sz="1200">
                <a:solidFill>
                  <a:schemeClr val="tx1"/>
                </a:solidFill>
                <a:latin typeface="Arial" charset="0"/>
                <a:ea typeface="+mn-ea"/>
                <a:cs typeface="+mn-cs"/>
              </a:rPr>
              <a:t>O formador instrui o grupo que trabalha a partir da folha de exercícios, eles devem selecionar uma das 14 leituras, escolher uma que acharão prazerosa ou desafiadora, ou uma que permita que pratiquem algo que desejem melhorar.</a:t>
            </a:r>
          </a:p>
          <a:p>
            <a:r>
              <a:rPr lang="pt-PT" sz="1200">
                <a:solidFill>
                  <a:schemeClr val="tx1"/>
                </a:solidFill>
                <a:latin typeface="Arial" charset="0"/>
                <a:ea typeface="+mn-ea"/>
                <a:cs typeface="+mn-cs"/>
              </a:rPr>
              <a:t>Cada pessoa, por sua vez, lê em voz alta a seleção que escolheu.</a:t>
            </a:r>
          </a:p>
          <a:p>
            <a:r>
              <a:rPr lang="pt-PT" sz="1200">
                <a:solidFill>
                  <a:schemeClr val="tx1"/>
                </a:solidFill>
                <a:latin typeface="Arial" charset="0"/>
                <a:ea typeface="+mn-ea"/>
                <a:cs typeface="+mn-cs"/>
              </a:rPr>
              <a:t>Após cada leitura, a pessoa à direita do leitor conduz uma discussão </a:t>
            </a:r>
          </a:p>
          <a:p>
            <a:r>
              <a:rPr lang="pt-PT" sz="1200">
                <a:solidFill>
                  <a:schemeClr val="tx1"/>
                </a:solidFill>
                <a:latin typeface="Arial" charset="0"/>
                <a:ea typeface="+mn-ea"/>
                <a:cs typeface="+mn-cs"/>
              </a:rPr>
              <a:t>Se o leitor, ou o grupo, quiser que o leitor pode ler a peça novamente.</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6</a:t>
            </a:fld>
            <a:endParaRPr lang="en-GB"/>
          </a:p>
        </p:txBody>
      </p:sp>
    </p:spTree>
    <p:extLst>
      <p:ext uri="{BB962C8B-B14F-4D97-AF65-F5344CB8AC3E}">
        <p14:creationId xmlns:p14="http://schemas.microsoft.com/office/powerpoint/2010/main" val="1535675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Exercício de voz e gestos</a:t>
            </a:r>
          </a:p>
          <a:p>
            <a:r>
              <a:rPr lang="pt-PT" sz="1200">
                <a:solidFill>
                  <a:schemeClr val="tx1"/>
                </a:solidFill>
                <a:latin typeface="Arial" charset="0"/>
                <a:ea typeface="+mn-ea"/>
                <a:cs typeface="+mn-cs"/>
              </a:rPr>
              <a:t>Escolha duas afirmações da lista</a:t>
            </a:r>
          </a:p>
          <a:p>
            <a:pPr marL="171450" lvl="0" indent="-171450">
              <a:buFont typeface="Arial"/>
              <a:buChar char="•"/>
            </a:pPr>
            <a:r>
              <a:rPr lang="pt-PT" sz="1200">
                <a:solidFill>
                  <a:schemeClr val="tx1"/>
                </a:solidFill>
                <a:latin typeface="Arial" charset="0"/>
                <a:ea typeface="+mn-ea"/>
                <a:cs typeface="+mn-cs"/>
              </a:rPr>
              <a:t>Coloque uma ênfase na afirmação</a:t>
            </a:r>
          </a:p>
          <a:p>
            <a:pPr marL="171450" lvl="0" indent="-171450">
              <a:buFont typeface="Arial"/>
              <a:buChar char="•"/>
            </a:pPr>
            <a:r>
              <a:rPr lang="pt-PT" sz="1200">
                <a:solidFill>
                  <a:schemeClr val="tx1"/>
                </a:solidFill>
                <a:latin typeface="Arial" charset="0"/>
                <a:ea typeface="+mn-ea"/>
                <a:cs typeface="+mn-cs"/>
              </a:rPr>
              <a:t>Repita duas vezes com gestos diferentes</a:t>
            </a:r>
          </a:p>
          <a:p>
            <a:pPr marL="171450" lvl="0" indent="-171450">
              <a:buFont typeface="Arial"/>
              <a:buChar char="•"/>
            </a:pPr>
            <a:r>
              <a:rPr lang="pt-PT" sz="1200">
                <a:solidFill>
                  <a:schemeClr val="tx1"/>
                </a:solidFill>
                <a:latin typeface="Arial" charset="0"/>
                <a:ea typeface="+mn-ea"/>
                <a:cs typeface="+mn-cs"/>
              </a:rPr>
              <a:t>Discussão de feedback</a:t>
            </a:r>
          </a:p>
          <a:p>
            <a:r>
              <a:rPr lang="pt-PT" sz="1200">
                <a:solidFill>
                  <a:schemeClr val="tx1"/>
                </a:solidFill>
                <a:latin typeface="Arial" charset="0"/>
                <a:ea typeface="+mn-ea"/>
                <a:cs typeface="+mn-cs"/>
              </a:rPr>
              <a:t>O formador instrui os grupos que cada aluno deve selecionar várias das afirmações da lista de 14 na folha de exercícios (pelo menos de dois a três). Eles devem decidir onde colocar a ênfase em cada afirmação.  Depois pensar em dois gestos, um grande e um pequeno, que ajudariam nessa ênfase.</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7</a:t>
            </a:fld>
            <a:endParaRPr lang="en-GB"/>
          </a:p>
        </p:txBody>
      </p:sp>
    </p:spTree>
    <p:extLst>
      <p:ext uri="{BB962C8B-B14F-4D97-AF65-F5344CB8AC3E}">
        <p14:creationId xmlns:p14="http://schemas.microsoft.com/office/powerpoint/2010/main" val="39029504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Exercício de voz e gestos</a:t>
            </a:r>
          </a:p>
          <a:p>
            <a:r>
              <a:rPr lang="pt-PT" sz="1200">
                <a:solidFill>
                  <a:schemeClr val="tx1"/>
                </a:solidFill>
                <a:latin typeface="Arial" charset="0"/>
                <a:ea typeface="+mn-ea"/>
                <a:cs typeface="+mn-cs"/>
              </a:rPr>
              <a:t>Tópicos de feedback</a:t>
            </a:r>
          </a:p>
          <a:p>
            <a:pPr marL="171450" lvl="0" indent="-171450">
              <a:buFont typeface="Arial"/>
              <a:buChar char="•"/>
            </a:pPr>
            <a:r>
              <a:rPr lang="pt-PT" sz="1200">
                <a:solidFill>
                  <a:schemeClr val="tx1"/>
                </a:solidFill>
                <a:latin typeface="Arial" charset="0"/>
                <a:ea typeface="+mn-ea"/>
                <a:cs typeface="+mn-cs"/>
              </a:rPr>
              <a:t>Voz</a:t>
            </a:r>
          </a:p>
          <a:p>
            <a:pPr marL="171450" lvl="0" indent="-171450">
              <a:buFont typeface="Arial"/>
              <a:buChar char="•"/>
            </a:pPr>
            <a:r>
              <a:rPr lang="pt-PT" sz="1200">
                <a:solidFill>
                  <a:schemeClr val="tx1"/>
                </a:solidFill>
                <a:latin typeface="Arial" charset="0"/>
                <a:ea typeface="+mn-ea"/>
                <a:cs typeface="+mn-cs"/>
              </a:rPr>
              <a:t>Tom</a:t>
            </a:r>
          </a:p>
          <a:p>
            <a:pPr marL="171450" lvl="0" indent="-171450">
              <a:buFont typeface="Arial"/>
              <a:buChar char="•"/>
            </a:pPr>
            <a:r>
              <a:rPr lang="pt-PT" sz="1200">
                <a:solidFill>
                  <a:schemeClr val="tx1"/>
                </a:solidFill>
                <a:latin typeface="Arial" charset="0"/>
                <a:ea typeface="+mn-ea"/>
                <a:cs typeface="+mn-cs"/>
              </a:rPr>
              <a:t>Ritmo</a:t>
            </a:r>
          </a:p>
          <a:p>
            <a:pPr marL="171450" lvl="0" indent="-171450">
              <a:buFont typeface="Arial"/>
              <a:buChar char="•"/>
            </a:pPr>
            <a:r>
              <a:rPr lang="pt-PT" sz="1200">
                <a:solidFill>
                  <a:schemeClr val="tx1"/>
                </a:solidFill>
                <a:latin typeface="Arial" charset="0"/>
                <a:ea typeface="+mn-ea"/>
                <a:cs typeface="+mn-cs"/>
              </a:rPr>
              <a:t>Ênfase</a:t>
            </a:r>
          </a:p>
          <a:p>
            <a:pPr marL="171450" lvl="0" indent="-171450">
              <a:buFont typeface="Arial"/>
              <a:buChar char="•"/>
            </a:pPr>
            <a:r>
              <a:rPr lang="pt-PT" sz="1200">
                <a:solidFill>
                  <a:schemeClr val="tx1"/>
                </a:solidFill>
                <a:latin typeface="Arial" charset="0"/>
                <a:ea typeface="+mn-ea"/>
                <a:cs typeface="+mn-cs"/>
              </a:rPr>
              <a:t>Volume</a:t>
            </a:r>
          </a:p>
          <a:p>
            <a:pPr marL="171450" lvl="0" indent="-171450">
              <a:buFont typeface="Arial"/>
              <a:buChar char="•"/>
            </a:pPr>
            <a:r>
              <a:rPr lang="pt-PT" sz="1200">
                <a:solidFill>
                  <a:schemeClr val="tx1"/>
                </a:solidFill>
                <a:latin typeface="Arial" charset="0"/>
                <a:ea typeface="+mn-ea"/>
                <a:cs typeface="+mn-cs"/>
              </a:rPr>
              <a:t>Gestos</a:t>
            </a:r>
          </a:p>
          <a:p>
            <a:pPr marL="171450" lvl="0" indent="-171450">
              <a:buFont typeface="Arial"/>
              <a:buChar char="•"/>
            </a:pPr>
            <a:r>
              <a:rPr lang="pt-PT" sz="1200">
                <a:solidFill>
                  <a:schemeClr val="tx1"/>
                </a:solidFill>
                <a:latin typeface="Arial" charset="0"/>
                <a:ea typeface="+mn-ea"/>
                <a:cs typeface="+mn-cs"/>
              </a:rPr>
              <a:t>Adequação</a:t>
            </a:r>
          </a:p>
          <a:p>
            <a:pPr marL="171450" lvl="0" indent="-171450">
              <a:buFont typeface="Arial"/>
              <a:buChar char="•"/>
            </a:pPr>
            <a:r>
              <a:rPr lang="pt-PT" sz="1200">
                <a:solidFill>
                  <a:schemeClr val="tx1"/>
                </a:solidFill>
                <a:latin typeface="Arial" charset="0"/>
                <a:ea typeface="+mn-ea"/>
                <a:cs typeface="+mn-cs"/>
              </a:rPr>
              <a:t>Tamanho</a:t>
            </a:r>
          </a:p>
          <a:p>
            <a:pPr marL="171450" lvl="0" indent="-171450">
              <a:buFont typeface="Arial"/>
              <a:buChar char="•"/>
            </a:pPr>
            <a:r>
              <a:rPr lang="pt-PT" sz="1200">
                <a:solidFill>
                  <a:schemeClr val="tx1"/>
                </a:solidFill>
                <a:latin typeface="Arial" charset="0"/>
                <a:ea typeface="+mn-ea"/>
                <a:cs typeface="+mn-cs"/>
              </a:rPr>
              <a:t>Naturalidade</a:t>
            </a:r>
          </a:p>
          <a:p>
            <a:pPr marL="171450" lvl="0" indent="-171450">
              <a:buFont typeface="Arial"/>
              <a:buChar char="•"/>
            </a:pPr>
            <a:r>
              <a:rPr lang="pt-PT" sz="1200">
                <a:solidFill>
                  <a:schemeClr val="tx1"/>
                </a:solidFill>
                <a:latin typeface="Arial" charset="0"/>
                <a:ea typeface="+mn-ea"/>
                <a:cs typeface="+mn-cs"/>
              </a:rPr>
              <a:t>Realismo </a:t>
            </a:r>
          </a:p>
          <a:p>
            <a:r>
              <a:rPr lang="pt-PT" sz="1200">
                <a:solidFill>
                  <a:schemeClr val="tx1"/>
                </a:solidFill>
                <a:latin typeface="Arial" charset="0"/>
                <a:ea typeface="+mn-ea"/>
                <a:cs typeface="+mn-cs"/>
              </a:rPr>
              <a:t>Utilizar a mesma folha de exercícios, durante a discussão de feedback, os alunos devem observar como as categorias acima são explicadas.</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8</a:t>
            </a:fld>
            <a:endParaRPr lang="en-GB"/>
          </a:p>
        </p:txBody>
      </p:sp>
    </p:spTree>
    <p:extLst>
      <p:ext uri="{BB962C8B-B14F-4D97-AF65-F5344CB8AC3E}">
        <p14:creationId xmlns:p14="http://schemas.microsoft.com/office/powerpoint/2010/main" val="1730516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Exercício de contacto visual</a:t>
            </a:r>
          </a:p>
          <a:p>
            <a:r>
              <a:rPr lang="pt-PT" sz="1200">
                <a:solidFill>
                  <a:schemeClr val="tx1"/>
                </a:solidFill>
                <a:latin typeface="Arial" charset="0"/>
                <a:ea typeface="+mn-ea"/>
                <a:cs typeface="+mn-cs"/>
              </a:rPr>
              <a:t>Força do contacto visual</a:t>
            </a:r>
          </a:p>
          <a:p>
            <a:pPr marL="171450" lvl="0" indent="-171450">
              <a:buFont typeface="Arial"/>
              <a:buChar char="•"/>
            </a:pPr>
            <a:r>
              <a:rPr lang="pt-PT" sz="1200">
                <a:solidFill>
                  <a:schemeClr val="tx1"/>
                </a:solidFill>
                <a:latin typeface="Arial" charset="0"/>
                <a:ea typeface="+mn-ea"/>
                <a:cs typeface="+mn-cs"/>
              </a:rPr>
              <a:t>Cada pessoa fica à frente do grupo</a:t>
            </a:r>
          </a:p>
          <a:p>
            <a:pPr marL="171450" lvl="0" indent="-171450">
              <a:buFont typeface="Arial"/>
              <a:buChar char="•"/>
            </a:pPr>
            <a:r>
              <a:rPr lang="pt-PT" sz="1200">
                <a:solidFill>
                  <a:schemeClr val="tx1"/>
                </a:solidFill>
                <a:latin typeface="Arial" charset="0"/>
                <a:ea typeface="+mn-ea"/>
                <a:cs typeface="+mn-cs"/>
              </a:rPr>
              <a:t>Olhe de pessoa para pessoa</a:t>
            </a:r>
          </a:p>
          <a:p>
            <a:pPr marL="171450" lvl="0" indent="-171450">
              <a:buFont typeface="Arial"/>
              <a:buChar char="•"/>
            </a:pPr>
            <a:r>
              <a:rPr lang="pt-PT" sz="1200">
                <a:solidFill>
                  <a:schemeClr val="tx1"/>
                </a:solidFill>
                <a:latin typeface="Arial" charset="0"/>
                <a:ea typeface="+mn-ea"/>
                <a:cs typeface="+mn-cs"/>
              </a:rPr>
              <a:t>Perca 2 ou 3 segundos em cada pessoa</a:t>
            </a:r>
          </a:p>
          <a:p>
            <a:pPr marL="171450" lvl="0" indent="-171450">
              <a:buFont typeface="Arial"/>
              <a:buChar char="•"/>
            </a:pPr>
            <a:r>
              <a:rPr lang="pt-PT" sz="1200">
                <a:solidFill>
                  <a:schemeClr val="tx1"/>
                </a:solidFill>
                <a:latin typeface="Arial" charset="0"/>
                <a:ea typeface="+mn-ea"/>
                <a:cs typeface="+mn-cs"/>
              </a:rPr>
              <a:t>Mova-se aleatoriamente entre o grupo</a:t>
            </a:r>
          </a:p>
          <a:p>
            <a:pPr marL="171450" lvl="0" indent="-171450">
              <a:buFont typeface="Arial"/>
              <a:buChar char="•"/>
            </a:pPr>
            <a:r>
              <a:rPr lang="pt-PT" sz="1200">
                <a:solidFill>
                  <a:schemeClr val="tx1"/>
                </a:solidFill>
                <a:latin typeface="Arial" charset="0"/>
                <a:ea typeface="+mn-ea"/>
                <a:cs typeface="+mn-cs"/>
              </a:rPr>
              <a:t>Não diga nada</a:t>
            </a:r>
          </a:p>
          <a:p>
            <a:pPr marL="171450" lvl="0" indent="-171450">
              <a:buFont typeface="Arial"/>
              <a:buChar char="•"/>
            </a:pPr>
            <a:r>
              <a:rPr lang="pt-PT" sz="1200">
                <a:solidFill>
                  <a:schemeClr val="tx1"/>
                </a:solidFill>
                <a:latin typeface="Arial" charset="0"/>
                <a:ea typeface="+mn-ea"/>
                <a:cs typeface="+mn-cs"/>
              </a:rPr>
              <a:t>Quando acha que olhou para todos, diga "Concluído"</a:t>
            </a:r>
          </a:p>
          <a:p>
            <a:pPr marL="171450" lvl="0" indent="-171450">
              <a:buFont typeface="Arial"/>
              <a:buChar char="•"/>
            </a:pPr>
            <a:r>
              <a:rPr lang="pt-PT" sz="1200">
                <a:solidFill>
                  <a:schemeClr val="tx1"/>
                </a:solidFill>
                <a:latin typeface="Arial" charset="0"/>
                <a:ea typeface="+mn-ea"/>
                <a:cs typeface="+mn-cs"/>
              </a:rPr>
              <a:t>Feedback</a:t>
            </a:r>
          </a:p>
          <a:p>
            <a:r>
              <a:rPr lang="pt-PT" sz="1200">
                <a:solidFill>
                  <a:schemeClr val="tx1"/>
                </a:solidFill>
                <a:latin typeface="Arial" charset="0"/>
                <a:ea typeface="+mn-ea"/>
                <a:cs typeface="+mn-cs"/>
              </a:rPr>
              <a:t>O formador instrui os delegados que o contacto visual é uma das ferramentas mais fortes que os formadores têm à sua disposição. Eles devem começar o exercício de cada pessoa em pé à frente do grupo. Lembrando o que foi dito sobre o contacto visual, olhe de pessoa em pessoa. Mova-se à volta da mesa, se desejar. Passe de dois a três segundos com cada pessoa, depois mude aleatoriamente para outra, etc. Não diga nada e pense em olhar para todos.  Se realmente tiver necessidade de falar, conte em voz alta. Quando acha que olhou para todos duas vezes, diga "Concluído". Cada membro do grupo que pensa que não olhou duas vezes, levanta as mãos para indicar "sentiu a minha falta". Este exercício irá dizer a cada pessoa se têm um ponto cego para a direita ou esquerda que devem trabalhar.</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9</a:t>
            </a:fld>
            <a:endParaRPr lang="en-GB"/>
          </a:p>
        </p:txBody>
      </p:sp>
    </p:spTree>
    <p:extLst>
      <p:ext uri="{BB962C8B-B14F-4D97-AF65-F5344CB8AC3E}">
        <p14:creationId xmlns:p14="http://schemas.microsoft.com/office/powerpoint/2010/main" val="352821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Exercício de comportamento não verbal</a:t>
            </a:r>
          </a:p>
          <a:p>
            <a:pPr marL="171450" lvl="0" indent="-171450">
              <a:buFont typeface="Arial"/>
              <a:buChar char="•"/>
            </a:pPr>
            <a:r>
              <a:rPr lang="pt-PT" sz="1200">
                <a:solidFill>
                  <a:schemeClr val="tx1"/>
                </a:solidFill>
                <a:latin typeface="Arial" charset="0"/>
                <a:ea typeface="+mn-ea"/>
                <a:cs typeface="+mn-cs"/>
              </a:rPr>
              <a:t>Reconhecer e responder ao NVB</a:t>
            </a:r>
          </a:p>
          <a:p>
            <a:pPr marL="171450" lvl="0" indent="-171450">
              <a:buFont typeface="Arial"/>
              <a:buChar char="•"/>
            </a:pPr>
            <a:r>
              <a:rPr lang="pt-PT" sz="1200">
                <a:solidFill>
                  <a:schemeClr val="tx1"/>
                </a:solidFill>
                <a:latin typeface="Arial" charset="0"/>
                <a:ea typeface="+mn-ea"/>
                <a:cs typeface="+mn-cs"/>
              </a:rPr>
              <a:t>O orador deve dar 2 minutos de conversa sobre assunto de escolha</a:t>
            </a:r>
          </a:p>
          <a:p>
            <a:pPr marL="171450" lvl="0" indent="-171450">
              <a:buFont typeface="Arial"/>
              <a:buChar char="•"/>
            </a:pPr>
            <a:r>
              <a:rPr lang="pt-PT" sz="1200">
                <a:solidFill>
                  <a:schemeClr val="tx1"/>
                </a:solidFill>
                <a:latin typeface="Arial" charset="0"/>
                <a:ea typeface="+mn-ea"/>
                <a:cs typeface="+mn-cs"/>
              </a:rPr>
              <a:t>O grupo escolhe um comportamento da lista para agir.</a:t>
            </a:r>
          </a:p>
          <a:p>
            <a:pPr marL="171450" lvl="0" indent="-171450">
              <a:buFont typeface="Arial"/>
              <a:buChar char="•"/>
            </a:pPr>
            <a:r>
              <a:rPr lang="pt-PT" sz="1200">
                <a:solidFill>
                  <a:schemeClr val="tx1"/>
                </a:solidFill>
                <a:latin typeface="Arial" charset="0"/>
                <a:ea typeface="+mn-ea"/>
                <a:cs typeface="+mn-cs"/>
              </a:rPr>
              <a:t>O orador deve tentar identificar tantos comportamentos quanto possível</a:t>
            </a:r>
          </a:p>
          <a:p>
            <a:pPr marL="171450" lvl="0" indent="-171450">
              <a:buFont typeface="Arial"/>
              <a:buChar char="•"/>
            </a:pPr>
            <a:r>
              <a:rPr lang="pt-PT" sz="1200">
                <a:solidFill>
                  <a:schemeClr val="tx1"/>
                </a:solidFill>
                <a:latin typeface="Arial" charset="0"/>
                <a:ea typeface="+mn-ea"/>
                <a:cs typeface="+mn-cs"/>
              </a:rPr>
              <a:t>Feedback</a:t>
            </a:r>
          </a:p>
          <a:p>
            <a:r>
              <a:rPr lang="pt-PT" sz="1200">
                <a:solidFill>
                  <a:schemeClr val="tx1"/>
                </a:solidFill>
                <a:latin typeface="Arial" charset="0"/>
                <a:ea typeface="+mn-ea"/>
                <a:cs typeface="+mn-cs"/>
              </a:rPr>
              <a:t>Este exercício começa por pedir aos delegados que sugiram aspetos do comportamento não verbal. </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Eles começam por um exercício que proporciona prática em reconhecer e reagir positivamente ao comportamento não verbal dos aprendizes. Cada pessoa faz uma palestra de dois minutos sobre um assunto favorito para o grupo. </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Os membros do grupo que não fazem a apresentação, cada um pega num cartão que especifica um comportamento não verbal. Durante a palestra, eles vão agir com esse comportamento. </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Durante a palestra, o apresentador tentará identificar e lembrar quantos comportamentos não verbais mostrados pelo grupo são possíveis. Eles também irão tentar utilizar o seu próprio comportamento não verbal de modo a encorajar os seus ouvintes a mudar qualquer comportamento negativo.</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Após a palestra, o apresentador descreve os comportamentos não verbais que ele ou ela observaram. Cada pessoa dirá que comportamento foi especificado no seu cartão. </a:t>
            </a:r>
          </a:p>
          <a:p>
            <a:r>
              <a:rPr lang="pt-PT" sz="1200">
                <a:solidFill>
                  <a:schemeClr val="tx1"/>
                </a:solidFill>
                <a:latin typeface="Arial" charset="0"/>
                <a:ea typeface="+mn-ea"/>
                <a:cs typeface="+mn-cs"/>
              </a:rPr>
              <a:t> </a:t>
            </a:r>
          </a:p>
          <a:p>
            <a:r>
              <a:rPr lang="pt-PT" sz="1200">
                <a:solidFill>
                  <a:schemeClr val="tx1"/>
                </a:solidFill>
                <a:latin typeface="Arial" charset="0"/>
                <a:ea typeface="+mn-ea"/>
                <a:cs typeface="+mn-cs"/>
              </a:rPr>
              <a:t>Os membros do grupo também darão ao orador feedback sobre se os não verbais do orador conseguiram afetar positivamente o seu comportamento ao longo da apresentação. </a:t>
            </a:r>
          </a:p>
          <a:p>
            <a:endParaRPr lang="en-US" dirty="0"/>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10</a:t>
            </a:fld>
            <a:endParaRPr lang="en-GB"/>
          </a:p>
        </p:txBody>
      </p:sp>
    </p:spTree>
    <p:extLst>
      <p:ext uri="{BB962C8B-B14F-4D97-AF65-F5344CB8AC3E}">
        <p14:creationId xmlns:p14="http://schemas.microsoft.com/office/powerpoint/2010/main" val="3571818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p>
            <a:r>
              <a:rPr lang="pt-PT"/>
              <a:t>Clique para editar o estilo do título principal</a:t>
            </a:r>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do subtítulo principal</a:t>
            </a:r>
          </a:p>
        </p:txBody>
      </p:sp>
      <p:sp>
        <p:nvSpPr>
          <p:cNvPr id="4" name="Date Placeholder 3"/>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2D96860B-5994-4C90-AA65-6E8174D96182}" type="slidenum">
              <a:rPr lang="en-GB"/>
              <a:pPr>
                <a:defRPr/>
              </a:pPr>
              <a:t>‹nº›</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5C8D849E-E1C1-48EC-B6D5-8C958D8B5FD1}" type="slidenum">
              <a:rPr lang="en-GB"/>
              <a:pPr>
                <a:defRPr/>
              </a:pPr>
              <a:t>‹nº›</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457200" y="274638"/>
            <a:ext cx="6019800" cy="5851525"/>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B50B151D-57CD-425D-A672-0D9FF107B6A9}" type="slidenum">
              <a:rPr lang="en-GB"/>
              <a:pPr>
                <a:defRPr/>
              </a:pPr>
              <a:t>‹nº›</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p>
            <a:r>
              <a:rPr lang="pt-PT"/>
              <a:t>Clique para editar o estilo do título principal</a:t>
            </a:r>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do subtítulo principal</a:t>
            </a:r>
          </a:p>
        </p:txBody>
      </p:sp>
      <p:sp>
        <p:nvSpPr>
          <p:cNvPr id="4" name="Date Placeholder 3"/>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6416DABF-9863-49D8-8AEA-85ACD6B61AB5}" type="slidenum">
              <a:rPr lang="en-GB"/>
              <a:pPr>
                <a:defRPr/>
              </a:pPr>
              <a:t>‹nº›</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idx="1" hasCustomPrompt="1"/>
          </p:nvPr>
        </p:nvSpPr>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B6736F5D-BC53-45F0-98B9-C2B4ECECD916}" type="slidenum">
              <a:rPr lang="en-GB"/>
              <a:pPr>
                <a:defRPr/>
              </a:pPr>
              <a:t>‹nº›</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nchor="t"/>
          <a:lstStyle>
            <a:lvl1pPr algn="l">
              <a:defRPr sz="4000" b="1" cap="all"/>
            </a:lvl1pPr>
          </a:lstStyle>
          <a:p>
            <a:r>
              <a:rPr lang="pt-PT"/>
              <a:t>Clique para editar o estilo do título principal</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de texto principais</a:t>
            </a:r>
          </a:p>
        </p:txBody>
      </p:sp>
      <p:sp>
        <p:nvSpPr>
          <p:cNvPr id="4" name="Date Placeholder 3"/>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23C048B1-320D-40FA-8091-A8544241392A}" type="slidenum">
              <a:rPr lang="en-GB"/>
              <a:pPr>
                <a:defRPr/>
              </a:pPr>
              <a:t>‹nº›</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4"/>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6" name="Footer Placeholder 5"/>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7" name="Slide Number Placeholder 6"/>
          <p:cNvSpPr>
            <a:spLocks noGrp="1"/>
          </p:cNvSpPr>
          <p:nvPr>
            <p:ph type="sldNum" sz="quarter" idx="12" hasCustomPrompt="1"/>
          </p:nvPr>
        </p:nvSpPr>
        <p:spPr/>
        <p:txBody>
          <a:bodyPr/>
          <a:lstStyle>
            <a:lvl1pPr>
              <a:defRPr/>
            </a:lvl1pPr>
          </a:lstStyle>
          <a:p>
            <a:pPr>
              <a:defRPr/>
            </a:pPr>
            <a:fld id="{18442F75-5BD2-4C65-8555-8BE85971400B}" type="slidenum">
              <a:rPr lang="en-GB"/>
              <a:pPr>
                <a:defRPr/>
              </a:pPr>
              <a:t>‹nº›</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pt-PT"/>
              <a:t>Clique para editar o estilo do título principal</a:t>
            </a:r>
          </a:p>
        </p:txBody>
      </p:sp>
      <p:sp>
        <p:nvSpPr>
          <p:cNvPr id="3" name="Text Placeholder 2"/>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6"/>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8" name="Footer Placeholder 7"/>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9" name="Slide Number Placeholder 8"/>
          <p:cNvSpPr>
            <a:spLocks noGrp="1"/>
          </p:cNvSpPr>
          <p:nvPr>
            <p:ph type="sldNum" sz="quarter" idx="12" hasCustomPrompt="1"/>
          </p:nvPr>
        </p:nvSpPr>
        <p:spPr/>
        <p:txBody>
          <a:bodyPr/>
          <a:lstStyle>
            <a:lvl1pPr>
              <a:defRPr/>
            </a:lvl1pPr>
          </a:lstStyle>
          <a:p>
            <a:pPr>
              <a:defRPr/>
            </a:pPr>
            <a:fld id="{8CD01AD3-5B0E-4B37-8127-CF0B487B429E}" type="slidenum">
              <a:rPr lang="en-GB"/>
              <a:pPr>
                <a:defRPr/>
              </a:pPr>
              <a:t>‹nº›</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Date Placeholder 2"/>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4" name="Footer Placeholder 3"/>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5" name="Slide Number Placeholder 4"/>
          <p:cNvSpPr>
            <a:spLocks noGrp="1"/>
          </p:cNvSpPr>
          <p:nvPr>
            <p:ph type="sldNum" sz="quarter" idx="12" hasCustomPrompt="1"/>
          </p:nvPr>
        </p:nvSpPr>
        <p:spPr/>
        <p:txBody>
          <a:bodyPr/>
          <a:lstStyle>
            <a:lvl1pPr>
              <a:defRPr/>
            </a:lvl1pPr>
          </a:lstStyle>
          <a:p>
            <a:pPr>
              <a:defRPr/>
            </a:pPr>
            <a:fld id="{5FE9ED0D-29F8-4BF0-9AE7-F25F170C3F11}" type="slidenum">
              <a:rPr lang="en-GB"/>
              <a:pPr>
                <a:defRPr/>
              </a:pPr>
              <a:t>‹nº›</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3" name="Footer Placeholder 2"/>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4" name="Slide Number Placeholder 3"/>
          <p:cNvSpPr>
            <a:spLocks noGrp="1"/>
          </p:cNvSpPr>
          <p:nvPr>
            <p:ph type="sldNum" sz="quarter" idx="12" hasCustomPrompt="1"/>
          </p:nvPr>
        </p:nvSpPr>
        <p:spPr/>
        <p:txBody>
          <a:bodyPr/>
          <a:lstStyle>
            <a:lvl1pPr>
              <a:defRPr/>
            </a:lvl1pPr>
          </a:lstStyle>
          <a:p>
            <a:pPr>
              <a:defRPr/>
            </a:pPr>
            <a:fld id="{4B5AC63E-1321-4BD9-9298-950380CCD809}" type="slidenum">
              <a:rPr lang="en-GB"/>
              <a:pPr>
                <a:defRPr/>
              </a:pPr>
              <a:t>‹nº›</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p:spPr>
        <p:txBody>
          <a:bodyPr anchor="b"/>
          <a:lstStyle>
            <a:lvl1pPr algn="l">
              <a:defRPr sz="2000" b="1"/>
            </a:lvl1pPr>
          </a:lstStyle>
          <a:p>
            <a:r>
              <a:rPr lang="pt-PT"/>
              <a:t>Clique para editar o estilo do título principal</a:t>
            </a:r>
          </a:p>
        </p:txBody>
      </p:sp>
      <p:sp>
        <p:nvSpPr>
          <p:cNvPr id="3" name="Content Placeholder 2"/>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4"/>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6" name="Footer Placeholder 5"/>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7" name="Slide Number Placeholder 6"/>
          <p:cNvSpPr>
            <a:spLocks noGrp="1"/>
          </p:cNvSpPr>
          <p:nvPr>
            <p:ph type="sldNum" sz="quarter" idx="12" hasCustomPrompt="1"/>
          </p:nvPr>
        </p:nvSpPr>
        <p:spPr/>
        <p:txBody>
          <a:bodyPr/>
          <a:lstStyle>
            <a:lvl1pPr>
              <a:defRPr/>
            </a:lvl1pPr>
          </a:lstStyle>
          <a:p>
            <a:pPr>
              <a:defRPr/>
            </a:pPr>
            <a:fld id="{6828717B-32C5-4165-B8DF-2ABBEB4AAD5E}" type="slidenum">
              <a:rPr lang="en-GB"/>
              <a:pPr>
                <a:defRPr/>
              </a:pPr>
              <a:t>‹nº›</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idx="1" hasCustomPrompt="1"/>
          </p:nvPr>
        </p:nvSpPr>
        <p:spPr>
          <a:xfrm>
            <a:off x="457200" y="1628800"/>
            <a:ext cx="8229600" cy="4525963"/>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p:spPr>
        <p:txBody>
          <a:bodyPr anchor="b"/>
          <a:lstStyle>
            <a:lvl1pPr algn="l">
              <a:defRPr sz="2000" b="1"/>
            </a:lvl1pPr>
          </a:lstStyle>
          <a:p>
            <a:r>
              <a:rPr lang="pt-PT"/>
              <a:t>Clique para editar o estilo do título principal</a:t>
            </a:r>
          </a:p>
        </p:txBody>
      </p:sp>
      <p:sp>
        <p:nvSpPr>
          <p:cNvPr id="3" name="Picture Placeholder 2"/>
          <p:cNvSpPr>
            <a:spLocks noGrp="1"/>
          </p:cNvSpPr>
          <p:nvPr>
            <p:ph type="pic" idx="1" hasCustomPrompt="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4"/>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6" name="Footer Placeholder 5"/>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7" name="Slide Number Placeholder 6"/>
          <p:cNvSpPr>
            <a:spLocks noGrp="1"/>
          </p:cNvSpPr>
          <p:nvPr>
            <p:ph type="sldNum" sz="quarter" idx="12" hasCustomPrompt="1"/>
          </p:nvPr>
        </p:nvSpPr>
        <p:spPr/>
        <p:txBody>
          <a:bodyPr/>
          <a:lstStyle>
            <a:lvl1pPr>
              <a:defRPr/>
            </a:lvl1pPr>
          </a:lstStyle>
          <a:p>
            <a:pPr>
              <a:defRPr/>
            </a:pPr>
            <a:fld id="{43C8554D-0BD2-418E-96D4-979401467FFE}" type="slidenum">
              <a:rPr lang="en-GB"/>
              <a:pPr>
                <a:defRPr/>
              </a:pPr>
              <a:t>‹nº›</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78292EDA-4705-40CC-8789-CADDF6491E64}" type="slidenum">
              <a:rPr lang="en-GB"/>
              <a:pPr>
                <a:defRPr/>
              </a:pPr>
              <a:t>‹nº›</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457200" y="274638"/>
            <a:ext cx="6019800" cy="5851525"/>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98888AF3-90AF-4720-8FF3-EB367C6F1A2B}" type="slidenum">
              <a:rPr lang="en-GB"/>
              <a:pPr>
                <a:defRPr/>
              </a:pPr>
              <a:t>‹nº›</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8313" y="476250"/>
            <a:ext cx="8229600" cy="1371600"/>
          </a:xfrm>
        </p:spPr>
        <p:txBody>
          <a:bodyPr/>
          <a:lstStyle/>
          <a:p>
            <a:r>
              <a:rPr lang="pt-PT"/>
              <a:t>Clique para editar o estilo do título principal</a:t>
            </a:r>
          </a:p>
        </p:txBody>
      </p:sp>
      <p:sp>
        <p:nvSpPr>
          <p:cNvPr id="3" name="Text Placeholder 2"/>
          <p:cNvSpPr>
            <a:spLocks noGrp="1"/>
          </p:cNvSpPr>
          <p:nvPr>
            <p:ph type="body" sz="half" idx="1" hasCustomPrompt="1"/>
          </p:nvPr>
        </p:nvSpPr>
        <p:spPr>
          <a:xfrm>
            <a:off x="457200" y="1981200"/>
            <a:ext cx="4038600" cy="3886200"/>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981200"/>
            <a:ext cx="4038600" cy="3886200"/>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Rectangle 2"/>
          <p:cNvSpPr>
            <a:spLocks noGrp="1" noChangeArrowheads="1"/>
          </p:cNvSpPr>
          <p:nvPr>
            <p:ph type="ftr" sz="quarter" idx="10" hasCustomPrompt="1"/>
          </p:nvPr>
        </p:nvSpPr>
        <p:spPr>
          <a:xfrm>
            <a:off x="3124200" y="6356350"/>
            <a:ext cx="2895600" cy="365125"/>
          </a:xfrm>
          <a:prstGeom prst="rect">
            <a:avLst/>
          </a:prstGeom>
        </p:spPr>
        <p:txBody>
          <a:bodyPr/>
          <a:lstStyle>
            <a:lvl1pPr>
              <a:defRPr/>
            </a:lvl1pPr>
          </a:lstStyle>
          <a:p>
            <a:pPr>
              <a:defRPr/>
            </a:pPr>
            <a:endParaRPr lang="en-GB"/>
          </a:p>
        </p:txBody>
      </p:sp>
      <p:sp>
        <p:nvSpPr>
          <p:cNvPr id="6" name="Rectangle 3"/>
          <p:cNvSpPr>
            <a:spLocks noGrp="1" noChangeArrowheads="1"/>
          </p:cNvSpPr>
          <p:nvPr>
            <p:ph type="sldNum" sz="quarter" idx="11" hasCustomPrompt="1"/>
          </p:nvPr>
        </p:nvSpPr>
        <p:spPr/>
        <p:txBody>
          <a:bodyPr/>
          <a:lstStyle>
            <a:lvl1pPr>
              <a:defRPr/>
            </a:lvl1pPr>
          </a:lstStyle>
          <a:p>
            <a:pPr>
              <a:defRPr/>
            </a:pPr>
            <a:fld id="{6BF0FD55-2D85-4A01-9B6E-2EE03700F248}" type="slidenum">
              <a:rPr lang="en-GB"/>
              <a:pPr>
                <a:defRPr/>
              </a:pPr>
              <a:t>‹nº›</a:t>
            </a:fld>
            <a:endParaRPr lang="en-GB"/>
          </a:p>
        </p:txBody>
      </p:sp>
      <p:sp>
        <p:nvSpPr>
          <p:cNvPr id="7" name="Date Placeholder 6"/>
          <p:cNvSpPr>
            <a:spLocks noGrp="1" noChangeArrowheads="1"/>
          </p:cNvSpPr>
          <p:nvPr>
            <p:ph type="dt" sz="half" idx="12" hasCustomPrompt="1"/>
          </p:nvPr>
        </p:nvSpPr>
        <p:spPr>
          <a:xfrm>
            <a:off x="457200" y="6356350"/>
            <a:ext cx="2133600" cy="365125"/>
          </a:xfrm>
          <a:prstGeom prst="rect">
            <a:avLst/>
          </a:prstGeom>
        </p:spPr>
        <p:txBody>
          <a:bodyPr/>
          <a:lstStyle>
            <a:lvl1pPr>
              <a:defRPr/>
            </a:lvl1pPr>
          </a:lstStyle>
          <a:p>
            <a:pPr>
              <a:defRPr/>
            </a:pP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nchor="t"/>
          <a:lstStyle>
            <a:lvl1pPr algn="l">
              <a:defRPr sz="4000" b="1" cap="all"/>
            </a:lvl1pPr>
          </a:lstStyle>
          <a:p>
            <a:r>
              <a:rPr lang="pt-PT"/>
              <a:t>Clique para editar o estilo do título principal</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de texto principais</a:t>
            </a:r>
          </a:p>
        </p:txBody>
      </p:sp>
      <p:sp>
        <p:nvSpPr>
          <p:cNvPr id="4" name="Date Placeholder 3"/>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5" name="Footer Placeholder 4"/>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C0D074F6-0271-435C-8E7C-D6D1753D04B0}" type="slidenum">
              <a:rPr lang="en-GB"/>
              <a:pPr>
                <a:defRPr/>
              </a:pPr>
              <a:t>‹nº›</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3"/>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6" name="Footer Placeholder 4"/>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7" name="Slide Number Placeholder 5"/>
          <p:cNvSpPr>
            <a:spLocks noGrp="1"/>
          </p:cNvSpPr>
          <p:nvPr>
            <p:ph type="sldNum" sz="quarter" idx="12" hasCustomPrompt="1"/>
          </p:nvPr>
        </p:nvSpPr>
        <p:spPr/>
        <p:txBody>
          <a:bodyPr/>
          <a:lstStyle>
            <a:lvl1pPr>
              <a:defRPr/>
            </a:lvl1pPr>
          </a:lstStyle>
          <a:p>
            <a:pPr>
              <a:defRPr/>
            </a:pPr>
            <a:fld id="{85AEF405-C410-4B60-A865-877298680F5A}" type="slidenum">
              <a:rPr lang="en-GB"/>
              <a:pPr>
                <a:defRPr/>
              </a:pPr>
              <a:t>‹nº›</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pt-PT"/>
              <a:t>Clique para editar o estilo do título principal</a:t>
            </a:r>
          </a:p>
        </p:txBody>
      </p:sp>
      <p:sp>
        <p:nvSpPr>
          <p:cNvPr id="3" name="Text Placeholder 2"/>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3"/>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8" name="Footer Placeholder 4"/>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9" name="Slide Number Placeholder 5"/>
          <p:cNvSpPr>
            <a:spLocks noGrp="1"/>
          </p:cNvSpPr>
          <p:nvPr>
            <p:ph type="sldNum" sz="quarter" idx="12" hasCustomPrompt="1"/>
          </p:nvPr>
        </p:nvSpPr>
        <p:spPr/>
        <p:txBody>
          <a:bodyPr/>
          <a:lstStyle>
            <a:lvl1pPr>
              <a:defRPr/>
            </a:lvl1pPr>
          </a:lstStyle>
          <a:p>
            <a:pPr>
              <a:defRPr/>
            </a:pPr>
            <a:fld id="{5420C57A-0776-4FF0-8D5C-331797499BE4}" type="slidenum">
              <a:rPr lang="en-GB"/>
              <a:pPr>
                <a:defRPr/>
              </a:pPr>
              <a:t>‹nº›</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Date Placeholder 3"/>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4" name="Footer Placeholder 4"/>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5" name="Slide Number Placeholder 5"/>
          <p:cNvSpPr>
            <a:spLocks noGrp="1"/>
          </p:cNvSpPr>
          <p:nvPr>
            <p:ph type="sldNum" sz="quarter" idx="12" hasCustomPrompt="1"/>
          </p:nvPr>
        </p:nvSpPr>
        <p:spPr/>
        <p:txBody>
          <a:bodyPr/>
          <a:lstStyle>
            <a:lvl1pPr>
              <a:defRPr/>
            </a:lvl1pPr>
          </a:lstStyle>
          <a:p>
            <a:pPr>
              <a:defRPr/>
            </a:pPr>
            <a:fld id="{33DD3000-D8AF-42CC-B21B-5551A669D0BA}" type="slidenum">
              <a:rPr lang="en-GB"/>
              <a:pPr>
                <a:defRPr/>
              </a:pPr>
              <a:t>‹nº›</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3" name="Footer Placeholder 4"/>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4" name="Slide Number Placeholder 5"/>
          <p:cNvSpPr>
            <a:spLocks noGrp="1"/>
          </p:cNvSpPr>
          <p:nvPr>
            <p:ph type="sldNum" sz="quarter" idx="12" hasCustomPrompt="1"/>
          </p:nvPr>
        </p:nvSpPr>
        <p:spPr/>
        <p:txBody>
          <a:bodyPr/>
          <a:lstStyle>
            <a:lvl1pPr>
              <a:defRPr/>
            </a:lvl1pPr>
          </a:lstStyle>
          <a:p>
            <a:pPr>
              <a:defRPr/>
            </a:pPr>
            <a:fld id="{28E9D8E6-642D-4DEB-BCDF-9643ED99FE87}" type="slidenum">
              <a:rPr lang="en-GB"/>
              <a:pPr>
                <a:defRPr/>
              </a:pPr>
              <a:t>‹nº›</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p:spPr>
        <p:txBody>
          <a:bodyPr anchor="b"/>
          <a:lstStyle>
            <a:lvl1pPr algn="l">
              <a:defRPr sz="2000" b="1"/>
            </a:lvl1pPr>
          </a:lstStyle>
          <a:p>
            <a:r>
              <a:rPr lang="pt-PT"/>
              <a:t>Clique para editar o estilo do título principal</a:t>
            </a:r>
          </a:p>
        </p:txBody>
      </p:sp>
      <p:sp>
        <p:nvSpPr>
          <p:cNvPr id="3" name="Content Placeholder 2"/>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6" name="Footer Placeholder 4"/>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7" name="Slide Number Placeholder 5"/>
          <p:cNvSpPr>
            <a:spLocks noGrp="1"/>
          </p:cNvSpPr>
          <p:nvPr>
            <p:ph type="sldNum" sz="quarter" idx="12" hasCustomPrompt="1"/>
          </p:nvPr>
        </p:nvSpPr>
        <p:spPr/>
        <p:txBody>
          <a:bodyPr/>
          <a:lstStyle>
            <a:lvl1pPr>
              <a:defRPr/>
            </a:lvl1pPr>
          </a:lstStyle>
          <a:p>
            <a:pPr>
              <a:defRPr/>
            </a:pPr>
            <a:fld id="{72945C87-FA51-4F94-B007-86786A8A9666}" type="slidenum">
              <a:rPr lang="en-GB"/>
              <a:pPr>
                <a:defRPr/>
              </a:pPr>
              <a:t>‹nº›</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p:spPr>
        <p:txBody>
          <a:bodyPr anchor="b"/>
          <a:lstStyle>
            <a:lvl1pPr algn="l">
              <a:defRPr sz="2000" b="1"/>
            </a:lvl1pPr>
          </a:lstStyle>
          <a:p>
            <a:r>
              <a:rPr lang="pt-PT"/>
              <a:t>Clique para editar o estilo do título principal</a:t>
            </a:r>
          </a:p>
        </p:txBody>
      </p:sp>
      <p:sp>
        <p:nvSpPr>
          <p:cNvPr id="3" name="Picture Placeholder 2"/>
          <p:cNvSpPr>
            <a:spLocks noGrp="1"/>
          </p:cNvSpPr>
          <p:nvPr>
            <p:ph type="pic" idx="1" hasCustomPrompt="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p:cNvSpPr>
            <a:spLocks noGrp="1"/>
          </p:cNvSpPr>
          <p:nvPr>
            <p:ph type="dt" sz="half" idx="10" hasCustomPrompt="1"/>
          </p:nvPr>
        </p:nvSpPr>
        <p:spPr>
          <a:xfrm>
            <a:off x="457200" y="6356350"/>
            <a:ext cx="2133600" cy="365125"/>
          </a:xfrm>
          <a:prstGeom prst="rect">
            <a:avLst/>
          </a:prstGeom>
        </p:spPr>
        <p:txBody>
          <a:bodyPr/>
          <a:lstStyle>
            <a:lvl1pPr>
              <a:defRPr/>
            </a:lvl1pPr>
          </a:lstStyle>
          <a:p>
            <a:pPr>
              <a:defRPr/>
            </a:pPr>
            <a:endParaRPr lang="en-GB"/>
          </a:p>
        </p:txBody>
      </p:sp>
      <p:sp>
        <p:nvSpPr>
          <p:cNvPr id="6" name="Footer Placeholder 4"/>
          <p:cNvSpPr>
            <a:spLocks noGrp="1"/>
          </p:cNvSpPr>
          <p:nvPr>
            <p:ph type="ftr" sz="quarter" idx="11" hasCustomPrompt="1"/>
          </p:nvPr>
        </p:nvSpPr>
        <p:spPr>
          <a:xfrm>
            <a:off x="3124200" y="6356350"/>
            <a:ext cx="2895600" cy="365125"/>
          </a:xfrm>
          <a:prstGeom prst="rect">
            <a:avLst/>
          </a:prstGeom>
        </p:spPr>
        <p:txBody>
          <a:bodyPr/>
          <a:lstStyle>
            <a:lvl1pPr>
              <a:defRPr/>
            </a:lvl1pPr>
          </a:lstStyle>
          <a:p>
            <a:pPr>
              <a:defRPr/>
            </a:pPr>
            <a:endParaRPr lang="en-GB"/>
          </a:p>
        </p:txBody>
      </p:sp>
      <p:sp>
        <p:nvSpPr>
          <p:cNvPr id="7" name="Slide Number Placeholder 5"/>
          <p:cNvSpPr>
            <a:spLocks noGrp="1"/>
          </p:cNvSpPr>
          <p:nvPr>
            <p:ph type="sldNum" sz="quarter" idx="12" hasCustomPrompt="1"/>
          </p:nvPr>
        </p:nvSpPr>
        <p:spPr/>
        <p:txBody>
          <a:bodyPr/>
          <a:lstStyle>
            <a:lvl1pPr>
              <a:defRPr/>
            </a:lvl1pPr>
          </a:lstStyle>
          <a:p>
            <a:pPr>
              <a:defRPr/>
            </a:pPr>
            <a:fld id="{4B13730F-A79A-48AE-B0C6-9917F2ECFAB7}" type="slidenum">
              <a:rPr lang="en-GB"/>
              <a:pPr>
                <a:defRPr/>
              </a:pPr>
              <a:t>‹nº›</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hasCustomPrompt="1"/>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a:t>Clique para editar o estilo do título principal</a:t>
            </a:r>
          </a:p>
        </p:txBody>
      </p:sp>
      <p:sp>
        <p:nvSpPr>
          <p:cNvPr id="1027" name="Text Placeholder 2"/>
          <p:cNvSpPr>
            <a:spLocks noGrp="1"/>
          </p:cNvSpPr>
          <p:nvPr>
            <p:ph type="body" idx="1" hasCustomPrompt="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6" name="Slide Number Placeholder 5"/>
          <p:cNvSpPr>
            <a:spLocks noGrp="1"/>
          </p:cNvSpPr>
          <p:nvPr>
            <p:ph type="sldNum" sz="quarter" idx="4" hasCustomPrompt="1"/>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62E8DC70-75D8-D44D-AFE8-1AAC7BED38C6}" type="slidenum">
              <a:rPr lang="en-GB" smtClean="0"/>
              <a:pPr>
                <a:defRPr/>
              </a:pPr>
              <a:t>‹nº›</a:t>
            </a:fld>
            <a:fld id="{62981954-E64C-6B43-9D41-F72900F46ADE}" type="slidenum">
              <a:rPr lang="en-GB" smtClean="0"/>
              <a:pPr>
                <a:defRPr/>
              </a:pPr>
              <a:t>‹nº›</a:t>
            </a:fld>
            <a:endParaRPr lang="en-GB"/>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hasCustomPrompt="1"/>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a:t>Clique para editar o estilo do título principal</a:t>
            </a:r>
          </a:p>
        </p:txBody>
      </p:sp>
      <p:sp>
        <p:nvSpPr>
          <p:cNvPr id="2051" name="Text Placeholder 2"/>
          <p:cNvSpPr>
            <a:spLocks noGrp="1"/>
          </p:cNvSpPr>
          <p:nvPr>
            <p:ph type="body" idx="1" hasCustomPrompt="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6" name="Slide Number Placeholder 5"/>
          <p:cNvSpPr>
            <a:spLocks noGrp="1"/>
          </p:cNvSpPr>
          <p:nvPr>
            <p:ph type="sldNum" sz="quarter" idx="4" hasCustomPrompt="1"/>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7412836-1691-44A1-B95B-515C2095E2D1}" type="slidenum">
              <a:rPr lang="en-GB"/>
              <a:pPr>
                <a:defRPr/>
              </a:pPr>
              <a:t>‹nº›</a:t>
            </a:fld>
            <a:endParaRPr lang="en-GB"/>
          </a:p>
        </p:txBody>
      </p:sp>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708920"/>
            <a:ext cx="6400800" cy="1752600"/>
          </a:xfrm>
        </p:spPr>
        <p:txBody>
          <a:bodyPr>
            <a:normAutofit lnSpcReduction="10000"/>
          </a:bodyPr>
          <a:lstStyle/>
          <a:p>
            <a:r>
              <a:rPr lang="pt-PT" sz="4000" b="1"/>
              <a:t>Competências de formação</a:t>
            </a:r>
          </a:p>
          <a:p>
            <a:r>
              <a:rPr lang="pt-PT">
                <a:solidFill>
                  <a:schemeClr val="bg1">
                    <a:lumMod val="65000"/>
                  </a:schemeClr>
                </a:solidFill>
              </a:rPr>
              <a:t>Sessão 1.2.5</a:t>
            </a:r>
          </a:p>
          <a:p>
            <a:r>
              <a:rPr lang="pt-PT">
                <a:solidFill>
                  <a:schemeClr val="bg1">
                    <a:lumMod val="65000"/>
                  </a:schemeClr>
                </a:solidFill>
              </a:rPr>
              <a:t>Comunicação verbal/não verbal</a:t>
            </a:r>
          </a:p>
        </p:txBody>
      </p:sp>
      <p:pic>
        <p:nvPicPr>
          <p:cNvPr id="7" name="Picture 6" descr="Z:\0_C-PROC\0_Admin\Funded EU+COE - Implemented COE quadri.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39652" y="197312"/>
            <a:ext cx="6264696" cy="1584176"/>
          </a:xfrm>
          <a:prstGeom prst="rect">
            <a:avLst/>
          </a:prstGeom>
          <a:noFill/>
          <a:ln>
            <a:noFill/>
          </a:ln>
        </p:spPr>
      </p:pic>
      <p:sp>
        <p:nvSpPr>
          <p:cNvPr id="4" name="Slide Number Placeholder 3"/>
          <p:cNvSpPr>
            <a:spLocks noGrp="1"/>
          </p:cNvSpPr>
          <p:nvPr>
            <p:ph type="sldNum" sz="quarter" idx="12"/>
          </p:nvPr>
        </p:nvSpPr>
        <p:spPr/>
        <p:txBody>
          <a:bodyPr/>
          <a:lstStyle/>
          <a:p>
            <a:pPr>
              <a:defRPr/>
            </a:pPr>
            <a:fld id="{2D96860B-5994-4C90-AA65-6E8174D96182}" type="slidenum">
              <a:rPr lang="en-GB" smtClean="0"/>
              <a:pPr>
                <a:defRPr/>
              </a:pPr>
              <a:t>1</a:t>
            </a:fld>
            <a:endParaRPr lang="en-GB"/>
          </a:p>
        </p:txBody>
      </p:sp>
    </p:spTree>
    <p:extLst>
      <p:ext uri="{BB962C8B-B14F-4D97-AF65-F5344CB8AC3E}">
        <p14:creationId xmlns:p14="http://schemas.microsoft.com/office/powerpoint/2010/main" val="3761522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pt-PT" b="1"/>
              <a:t>Exercício de Comportamento não verbal</a:t>
            </a:r>
          </a:p>
        </p:txBody>
      </p:sp>
      <p:sp>
        <p:nvSpPr>
          <p:cNvPr id="3" name="Content Placeholder 2"/>
          <p:cNvSpPr>
            <a:spLocks noGrp="1"/>
          </p:cNvSpPr>
          <p:nvPr>
            <p:ph idx="1"/>
          </p:nvPr>
        </p:nvSpPr>
        <p:spPr>
          <a:xfrm>
            <a:off x="1619672" y="1916832"/>
            <a:ext cx="7200800" cy="4752528"/>
          </a:xfrm>
        </p:spPr>
        <p:txBody>
          <a:bodyPr/>
          <a:lstStyle/>
          <a:p>
            <a:pPr marL="0" indent="0">
              <a:buNone/>
            </a:pPr>
            <a:r>
              <a:rPr lang="pt-PT" b="1"/>
              <a:t>Reconhecer e responder ao NVB</a:t>
            </a:r>
          </a:p>
          <a:p>
            <a:r>
              <a:rPr lang="pt-PT"/>
              <a:t>O orador deve dar 2 minutos de conversa sobre assunto de escolha</a:t>
            </a:r>
          </a:p>
          <a:p>
            <a:r>
              <a:rPr lang="pt-PT"/>
              <a:t>O grupo escolhe um comportamento da lista para agir.</a:t>
            </a:r>
          </a:p>
          <a:p>
            <a:r>
              <a:rPr lang="pt-PT"/>
              <a:t>O orador deve tentar identificar tantos comportamentos quanto possível</a:t>
            </a:r>
          </a:p>
          <a:p>
            <a:r>
              <a:rPr lang="pt-PT"/>
              <a:t>Feedback</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pic>
        <p:nvPicPr>
          <p:cNvPr id="5" name="Picture 4"/>
          <p:cNvPicPr>
            <a:picLocks noChangeAspect="1"/>
          </p:cNvPicPr>
          <p:nvPr/>
        </p:nvPicPr>
        <p:blipFill>
          <a:blip r:embed="rId4"/>
          <a:stretch>
            <a:fillRect/>
          </a:stretch>
        </p:blipFill>
        <p:spPr>
          <a:xfrm>
            <a:off x="0" y="5157192"/>
            <a:ext cx="1700808" cy="1700808"/>
          </a:xfrm>
          <a:prstGeom prst="rect">
            <a:avLst/>
          </a:prstGeom>
        </p:spPr>
      </p:pic>
    </p:spTree>
    <p:extLst>
      <p:ext uri="{BB962C8B-B14F-4D97-AF65-F5344CB8AC3E}">
        <p14:creationId xmlns:p14="http://schemas.microsoft.com/office/powerpoint/2010/main" val="2968448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75254"/>
            <a:ext cx="8229600" cy="1042384"/>
          </a:xfrm>
        </p:spPr>
        <p:txBody>
          <a:bodyPr>
            <a:normAutofit/>
          </a:bodyPr>
          <a:lstStyle/>
          <a:p>
            <a:r>
              <a:rPr lang="pt-PT" b="1"/>
              <a:t>Objetivos da sessão</a:t>
            </a:r>
          </a:p>
        </p:txBody>
      </p:sp>
      <p:sp>
        <p:nvSpPr>
          <p:cNvPr id="5" name="Rectangle 3"/>
          <p:cNvSpPr>
            <a:spLocks noGrp="1" noChangeArrowheads="1"/>
          </p:cNvSpPr>
          <p:nvPr>
            <p:ph idx="1"/>
          </p:nvPr>
        </p:nvSpPr>
        <p:spPr/>
        <p:txBody>
          <a:bodyPr>
            <a:normAutofit/>
          </a:bodyPr>
          <a:lstStyle/>
          <a:p>
            <a:pPr marL="0" indent="0">
              <a:lnSpc>
                <a:spcPct val="90000"/>
              </a:lnSpc>
              <a:buNone/>
            </a:pPr>
            <a:r>
              <a:rPr lang="pt-PT" sz="2800" dirty="0"/>
              <a:t>No final destas sessões, os delegados serão capazes de:</a:t>
            </a:r>
          </a:p>
          <a:p>
            <a:pPr eaLnBrk="1" hangingPunct="1">
              <a:lnSpc>
                <a:spcPct val="90000"/>
              </a:lnSpc>
            </a:pPr>
            <a:r>
              <a:rPr lang="pt-PT" sz="2800" dirty="0"/>
              <a:t>Demonstrar técnicas aprimoradas de voz, gesto e contacto visual </a:t>
            </a:r>
          </a:p>
          <a:p>
            <a:pPr eaLnBrk="1" hangingPunct="1">
              <a:lnSpc>
                <a:spcPct val="90000"/>
              </a:lnSpc>
            </a:pPr>
            <a:r>
              <a:rPr lang="pt-PT" sz="2800" dirty="0"/>
              <a:t>Envolver o seu público e manter a atenção</a:t>
            </a:r>
          </a:p>
        </p:txBody>
      </p:sp>
      <p:pic>
        <p:nvPicPr>
          <p:cNvPr id="6" name="Picture 5"/>
          <p:cNvPicPr>
            <a:picLocks noChangeAspect="1"/>
          </p:cNvPicPr>
          <p:nvPr/>
        </p:nvPicPr>
        <p:blipFill>
          <a:blip r:embed="rId3"/>
          <a:stretch>
            <a:fillRect/>
          </a:stretch>
        </p:blipFill>
        <p:spPr>
          <a:xfrm>
            <a:off x="0" y="4593166"/>
            <a:ext cx="3279387" cy="2182283"/>
          </a:xfrm>
          <a:prstGeom prst="rect">
            <a:avLst/>
          </a:prstGeom>
        </p:spPr>
      </p:pic>
    </p:spTree>
    <p:extLst>
      <p:ext uri="{BB962C8B-B14F-4D97-AF65-F5344CB8AC3E}">
        <p14:creationId xmlns:p14="http://schemas.microsoft.com/office/powerpoint/2010/main" val="36461683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Clip Art de Marcas de pergunta">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pt-PT" sz="5400" b="1"/>
              <a:t>Perguntas</a:t>
            </a:r>
          </a:p>
        </p:txBody>
      </p:sp>
    </p:spTree>
    <p:extLst>
      <p:ext uri="{BB962C8B-B14F-4D97-AF65-F5344CB8AC3E}">
        <p14:creationId xmlns:p14="http://schemas.microsoft.com/office/powerpoint/2010/main" val="36654802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75254"/>
            <a:ext cx="8229600" cy="1042384"/>
          </a:xfrm>
        </p:spPr>
        <p:txBody>
          <a:bodyPr>
            <a:normAutofit/>
          </a:bodyPr>
          <a:lstStyle/>
          <a:p>
            <a:r>
              <a:rPr lang="pt-PT" b="1"/>
              <a:t>Objetivos da sessão</a:t>
            </a:r>
          </a:p>
        </p:txBody>
      </p:sp>
      <p:sp>
        <p:nvSpPr>
          <p:cNvPr id="5" name="Rectangle 3"/>
          <p:cNvSpPr>
            <a:spLocks noGrp="1" noChangeArrowheads="1"/>
          </p:cNvSpPr>
          <p:nvPr>
            <p:ph idx="1"/>
          </p:nvPr>
        </p:nvSpPr>
        <p:spPr/>
        <p:txBody>
          <a:bodyPr>
            <a:normAutofit/>
          </a:bodyPr>
          <a:lstStyle/>
          <a:p>
            <a:pPr marL="0" indent="0">
              <a:lnSpc>
                <a:spcPct val="90000"/>
              </a:lnSpc>
              <a:buNone/>
            </a:pPr>
            <a:r>
              <a:rPr lang="pt-PT" sz="2800" dirty="0"/>
              <a:t>No final destas sessões, os delegados serão capazes de:</a:t>
            </a:r>
          </a:p>
          <a:p>
            <a:pPr eaLnBrk="1" hangingPunct="1">
              <a:lnSpc>
                <a:spcPct val="90000"/>
              </a:lnSpc>
            </a:pPr>
            <a:r>
              <a:rPr lang="pt-PT" sz="2800" dirty="0"/>
              <a:t>Demonstrar técnicas aprimoradas de voz, gesto e contacto visual </a:t>
            </a:r>
          </a:p>
          <a:p>
            <a:pPr eaLnBrk="1" hangingPunct="1">
              <a:lnSpc>
                <a:spcPct val="90000"/>
              </a:lnSpc>
            </a:pPr>
            <a:r>
              <a:rPr lang="pt-PT" sz="2800" dirty="0"/>
              <a:t>Envolver o seu público e manter a atenção</a:t>
            </a:r>
          </a:p>
        </p:txBody>
      </p:sp>
      <p:pic>
        <p:nvPicPr>
          <p:cNvPr id="6" name="Picture 5"/>
          <p:cNvPicPr>
            <a:picLocks noChangeAspect="1"/>
          </p:cNvPicPr>
          <p:nvPr/>
        </p:nvPicPr>
        <p:blipFill>
          <a:blip r:embed="rId3"/>
          <a:stretch>
            <a:fillRect/>
          </a:stretch>
        </p:blipFill>
        <p:spPr>
          <a:xfrm>
            <a:off x="0" y="4593166"/>
            <a:ext cx="3279387" cy="2182283"/>
          </a:xfrm>
          <a:prstGeom prst="rect">
            <a:avLst/>
          </a:prstGeom>
        </p:spPr>
      </p:pic>
    </p:spTree>
    <p:extLst>
      <p:ext uri="{BB962C8B-B14F-4D97-AF65-F5344CB8AC3E}">
        <p14:creationId xmlns:p14="http://schemas.microsoft.com/office/powerpoint/2010/main" val="2002953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28625" y="500063"/>
            <a:ext cx="8229600" cy="1056729"/>
          </a:xfrm>
          <a:noFill/>
        </p:spPr>
        <p:txBody>
          <a:bodyPr/>
          <a:lstStyle/>
          <a:p>
            <a:pPr eaLnBrk="1" hangingPunct="1"/>
            <a:r>
              <a:rPr lang="pt-PT" b="1"/>
              <a:t>Exercícios</a:t>
            </a:r>
          </a:p>
        </p:txBody>
      </p:sp>
      <p:sp>
        <p:nvSpPr>
          <p:cNvPr id="23555" name="Rectangle 3"/>
          <p:cNvSpPr>
            <a:spLocks noGrp="1" noChangeArrowheads="1"/>
          </p:cNvSpPr>
          <p:nvPr>
            <p:ph idx="1"/>
          </p:nvPr>
        </p:nvSpPr>
        <p:spPr/>
        <p:txBody>
          <a:bodyPr/>
          <a:lstStyle/>
          <a:p>
            <a:pPr eaLnBrk="1" hangingPunct="1"/>
            <a:r>
              <a:rPr lang="pt-PT"/>
              <a:t>Leitura</a:t>
            </a:r>
          </a:p>
          <a:p>
            <a:pPr eaLnBrk="1" hangingPunct="1"/>
            <a:r>
              <a:rPr lang="pt-PT"/>
              <a:t>Voz e gestos</a:t>
            </a:r>
          </a:p>
          <a:p>
            <a:pPr eaLnBrk="1" hangingPunct="1"/>
            <a:r>
              <a:rPr lang="pt-PT"/>
              <a:t>Contacto visual</a:t>
            </a:r>
          </a:p>
          <a:p>
            <a:pPr eaLnBrk="1" hangingPunct="1"/>
            <a:r>
              <a:rPr lang="pt-PT"/>
              <a:t>Comportamento não verbal</a:t>
            </a:r>
          </a:p>
          <a:p>
            <a:pPr eaLnBrk="1" hangingPunct="1"/>
            <a:endParaRPr lang="en-GB" dirty="0"/>
          </a:p>
        </p:txBody>
      </p:sp>
      <p:sp>
        <p:nvSpPr>
          <p:cNvPr id="27650" name="Slide Number Placeholder 4"/>
          <p:cNvSpPr>
            <a:spLocks noGrp="1"/>
          </p:cNvSpPr>
          <p:nvPr>
            <p:ph type="sldNum" sz="quarter" idx="4294967295"/>
          </p:nvPr>
        </p:nvSpPr>
        <p:spPr>
          <a:xfrm>
            <a:off x="6553200" y="6356350"/>
            <a:ext cx="2133600" cy="365125"/>
          </a:xfrm>
        </p:spPr>
        <p:txBody>
          <a:bodyPr/>
          <a:lstStyle/>
          <a:p>
            <a:pPr>
              <a:defRPr/>
            </a:pPr>
            <a:fld id="{E8CEEBB3-0883-4CAD-A302-196DC154024D}" type="slidenum">
              <a:rPr lang="en-GB" smtClean="0"/>
              <a:pPr>
                <a:defRPr/>
              </a:pPr>
              <a:t>3</a:t>
            </a:fld>
            <a:endParaRPr lang="en-GB"/>
          </a:p>
        </p:txBody>
      </p:sp>
    </p:spTree>
    <p:extLst>
      <p:ext uri="{BB962C8B-B14F-4D97-AF65-F5344CB8AC3E}">
        <p14:creationId xmlns:p14="http://schemas.microsoft.com/office/powerpoint/2010/main" val="3029470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b="1"/>
              <a:t>Regras do Exercício</a:t>
            </a:r>
          </a:p>
        </p:txBody>
      </p:sp>
      <p:sp>
        <p:nvSpPr>
          <p:cNvPr id="3" name="Content Placeholder 2"/>
          <p:cNvSpPr>
            <a:spLocks noGrp="1"/>
          </p:cNvSpPr>
          <p:nvPr>
            <p:ph idx="1"/>
          </p:nvPr>
        </p:nvSpPr>
        <p:spPr>
          <a:xfrm>
            <a:off x="457200" y="1196752"/>
            <a:ext cx="8229600" cy="4525963"/>
          </a:xfrm>
        </p:spPr>
        <p:txBody>
          <a:bodyPr/>
          <a:lstStyle/>
          <a:p>
            <a:pPr marL="171450" lvl="0" indent="-171450" algn="just">
              <a:buFont typeface="Arial"/>
              <a:buChar char="•"/>
            </a:pPr>
            <a:r>
              <a:rPr lang="pt-PT"/>
              <a:t>Levantar-se e encarar o grupo quando for a sua vez de participar no exercício</a:t>
            </a:r>
          </a:p>
          <a:p>
            <a:pPr marL="171450" lvl="0" indent="-171450" algn="just">
              <a:buFont typeface="Arial"/>
              <a:buChar char="•"/>
            </a:pPr>
            <a:r>
              <a:rPr lang="pt-PT"/>
              <a:t>Quanto mais se emprenhar nos exercícios, mais proveito tira deles</a:t>
            </a:r>
          </a:p>
          <a:p>
            <a:pPr marL="171450" lvl="0" indent="-171450" algn="just">
              <a:buFont typeface="Arial"/>
              <a:buChar char="•"/>
            </a:pPr>
            <a:r>
              <a:rPr lang="pt-PT"/>
              <a:t>Tornar o seu feedback honesto, com tato e útil  </a:t>
            </a:r>
          </a:p>
          <a:p>
            <a:pPr marL="171450" lvl="0" indent="-171450" algn="just">
              <a:buFont typeface="Arial"/>
              <a:buChar char="•"/>
            </a:pPr>
            <a:r>
              <a:rPr lang="pt-PT"/>
              <a:t>Dizer ao grupo se estão a trabalhar em algo em particular (contacto visual ou um, etc.), para que possam dar um feedback para esse efeito </a:t>
            </a:r>
          </a:p>
          <a:p>
            <a:pPr marL="171450" lvl="0" indent="-171450" algn="just">
              <a:buFont typeface="Arial"/>
              <a:buChar char="•"/>
            </a:pPr>
            <a:r>
              <a:rPr lang="pt-PT"/>
              <a:t>Fazer perguntas se tiver dúvidas</a:t>
            </a:r>
          </a:p>
          <a:p>
            <a:pPr marL="171450" indent="-171450" algn="just">
              <a:buFont typeface="Arial"/>
              <a:buChar char="•"/>
            </a:pPr>
            <a:r>
              <a:rPr lang="pt-PT"/>
              <a:t>Divirta-se!</a:t>
            </a:r>
            <a:r>
              <a:rPr lang="pt-PT" sz="2000"/>
              <a:t> </a:t>
            </a:r>
          </a:p>
          <a:p>
            <a:pPr algn="just"/>
            <a:endParaRPr lang="en-US" dirty="0"/>
          </a:p>
        </p:txBody>
      </p:sp>
    </p:spTree>
    <p:extLst>
      <p:ext uri="{BB962C8B-B14F-4D97-AF65-F5344CB8AC3E}">
        <p14:creationId xmlns:p14="http://schemas.microsoft.com/office/powerpoint/2010/main" val="2136334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pt-PT" b="1"/>
              <a:t>Exercício de Leitura 1</a:t>
            </a:r>
          </a:p>
        </p:txBody>
      </p:sp>
      <p:sp>
        <p:nvSpPr>
          <p:cNvPr id="3" name="Content Placeholder 2"/>
          <p:cNvSpPr>
            <a:spLocks noGrp="1"/>
          </p:cNvSpPr>
          <p:nvPr>
            <p:ph idx="1"/>
          </p:nvPr>
        </p:nvSpPr>
        <p:spPr>
          <a:xfrm>
            <a:off x="2457000" y="1052736"/>
            <a:ext cx="4032448" cy="5445224"/>
          </a:xfrm>
        </p:spPr>
        <p:txBody>
          <a:bodyPr/>
          <a:lstStyle/>
          <a:p>
            <a:pPr marL="0" indent="0">
              <a:buNone/>
            </a:pPr>
            <a:r>
              <a:rPr lang="pt-PT" b="1" dirty="0"/>
              <a:t>Questões para a discussão</a:t>
            </a:r>
          </a:p>
          <a:p>
            <a:r>
              <a:rPr lang="pt-PT" dirty="0"/>
              <a:t>Ritmo</a:t>
            </a:r>
          </a:p>
          <a:p>
            <a:r>
              <a:rPr lang="pt-PT" dirty="0"/>
              <a:t>Tom</a:t>
            </a:r>
          </a:p>
          <a:p>
            <a:r>
              <a:rPr lang="pt-PT" dirty="0"/>
              <a:t>Variedade</a:t>
            </a:r>
          </a:p>
          <a:p>
            <a:r>
              <a:rPr lang="pt-PT" dirty="0"/>
              <a:t>Pontuação</a:t>
            </a:r>
          </a:p>
          <a:p>
            <a:r>
              <a:rPr lang="pt-PT" dirty="0"/>
              <a:t>Emoção</a:t>
            </a:r>
          </a:p>
          <a:p>
            <a:r>
              <a:rPr lang="pt-PT" dirty="0"/>
              <a:t>Pausas</a:t>
            </a:r>
          </a:p>
          <a:p>
            <a:r>
              <a:rPr lang="pt-PT" dirty="0"/>
              <a:t>Volume</a:t>
            </a:r>
          </a:p>
          <a:p>
            <a:r>
              <a:rPr lang="pt-PT" dirty="0"/>
              <a:t>Palavras extra</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pic>
        <p:nvPicPr>
          <p:cNvPr id="5" name="Picture 4"/>
          <p:cNvPicPr>
            <a:picLocks noChangeAspect="1"/>
          </p:cNvPicPr>
          <p:nvPr/>
        </p:nvPicPr>
        <p:blipFill>
          <a:blip r:embed="rId4"/>
          <a:stretch>
            <a:fillRect/>
          </a:stretch>
        </p:blipFill>
        <p:spPr>
          <a:xfrm>
            <a:off x="107504" y="4523481"/>
            <a:ext cx="2444971" cy="2348880"/>
          </a:xfrm>
          <a:prstGeom prst="rect">
            <a:avLst/>
          </a:prstGeom>
        </p:spPr>
      </p:pic>
    </p:spTree>
    <p:extLst>
      <p:ext uri="{BB962C8B-B14F-4D97-AF65-F5344CB8AC3E}">
        <p14:creationId xmlns:p14="http://schemas.microsoft.com/office/powerpoint/2010/main" val="40602824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pt-PT" b="1"/>
              <a:t>Exercício de Leitura 2</a:t>
            </a:r>
          </a:p>
        </p:txBody>
      </p:sp>
      <p:sp>
        <p:nvSpPr>
          <p:cNvPr id="3" name="Content Placeholder 2"/>
          <p:cNvSpPr>
            <a:spLocks noGrp="1"/>
          </p:cNvSpPr>
          <p:nvPr>
            <p:ph idx="1"/>
          </p:nvPr>
        </p:nvSpPr>
        <p:spPr>
          <a:xfrm>
            <a:off x="323528" y="1382871"/>
            <a:ext cx="8208912" cy="5445224"/>
          </a:xfrm>
        </p:spPr>
        <p:txBody>
          <a:bodyPr/>
          <a:lstStyle/>
          <a:p>
            <a:pPr marL="0" indent="0">
              <a:buNone/>
            </a:pPr>
            <a:r>
              <a:rPr lang="pt-PT" sz="2800" b="1"/>
              <a:t>Leituras</a:t>
            </a:r>
          </a:p>
          <a:p>
            <a:r>
              <a:rPr lang="pt-PT" sz="2800"/>
              <a:t>Selecione uma das leituras na lista que é:</a:t>
            </a:r>
          </a:p>
          <a:p>
            <a:pPr lvl="1"/>
            <a:r>
              <a:rPr lang="pt-PT" sz="2400"/>
              <a:t>Agradável</a:t>
            </a:r>
          </a:p>
          <a:p>
            <a:pPr lvl="1"/>
            <a:r>
              <a:rPr lang="pt-PT" sz="2400"/>
              <a:t>Desafiadora</a:t>
            </a:r>
          </a:p>
          <a:p>
            <a:pPr lvl="1"/>
            <a:r>
              <a:rPr lang="pt-PT" sz="2400"/>
              <a:t>Permite praticar</a:t>
            </a:r>
          </a:p>
          <a:p>
            <a:r>
              <a:rPr lang="pt-PT" sz="2800"/>
              <a:t>Feedback</a:t>
            </a:r>
          </a:p>
          <a:p>
            <a:pPr lvl="1"/>
            <a:r>
              <a:rPr lang="pt-PT" sz="2400"/>
              <a:t>Pontuação</a:t>
            </a:r>
          </a:p>
          <a:p>
            <a:pPr lvl="1"/>
            <a:r>
              <a:rPr lang="pt-PT" sz="2400"/>
              <a:t>Emoção</a:t>
            </a:r>
          </a:p>
          <a:p>
            <a:pPr lvl="1"/>
            <a:r>
              <a:rPr lang="pt-PT" sz="2400"/>
              <a:t>Pausas</a:t>
            </a:r>
          </a:p>
          <a:p>
            <a:pPr lvl="1"/>
            <a:r>
              <a:rPr lang="pt-PT" sz="2400"/>
              <a:t>Volume</a:t>
            </a:r>
          </a:p>
          <a:p>
            <a:pPr lvl="1"/>
            <a:r>
              <a:rPr lang="pt-PT" sz="2400"/>
              <a:t>Palavras extra</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pic>
        <p:nvPicPr>
          <p:cNvPr id="5" name="Picture 4"/>
          <p:cNvPicPr>
            <a:picLocks noChangeAspect="1"/>
          </p:cNvPicPr>
          <p:nvPr/>
        </p:nvPicPr>
        <p:blipFill>
          <a:blip r:embed="rId4"/>
          <a:stretch>
            <a:fillRect/>
          </a:stretch>
        </p:blipFill>
        <p:spPr>
          <a:xfrm>
            <a:off x="6699029" y="4509120"/>
            <a:ext cx="2444971" cy="2348880"/>
          </a:xfrm>
          <a:prstGeom prst="rect">
            <a:avLst/>
          </a:prstGeom>
        </p:spPr>
      </p:pic>
    </p:spTree>
    <p:extLst>
      <p:ext uri="{BB962C8B-B14F-4D97-AF65-F5344CB8AC3E}">
        <p14:creationId xmlns:p14="http://schemas.microsoft.com/office/powerpoint/2010/main" val="22412621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pt-PT" b="1"/>
              <a:t>Exercício de voz e gestos </a:t>
            </a:r>
          </a:p>
        </p:txBody>
      </p:sp>
      <p:sp>
        <p:nvSpPr>
          <p:cNvPr id="3" name="Content Placeholder 2"/>
          <p:cNvSpPr>
            <a:spLocks noGrp="1"/>
          </p:cNvSpPr>
          <p:nvPr>
            <p:ph idx="1"/>
          </p:nvPr>
        </p:nvSpPr>
        <p:spPr>
          <a:xfrm>
            <a:off x="683568" y="1916832"/>
            <a:ext cx="6984776" cy="5445224"/>
          </a:xfrm>
        </p:spPr>
        <p:txBody>
          <a:bodyPr/>
          <a:lstStyle/>
          <a:p>
            <a:pPr marL="0" indent="0">
              <a:buNone/>
            </a:pPr>
            <a:r>
              <a:rPr lang="pt-PT" b="1"/>
              <a:t>Escolha duas afirmações da lista</a:t>
            </a:r>
          </a:p>
          <a:p>
            <a:r>
              <a:rPr lang="pt-PT"/>
              <a:t>Coloque uma ênfase na afirmação</a:t>
            </a:r>
          </a:p>
          <a:p>
            <a:r>
              <a:rPr lang="pt-PT"/>
              <a:t>Repita duas vezes com gestos diferentes</a:t>
            </a:r>
          </a:p>
          <a:p>
            <a:r>
              <a:rPr lang="pt-PT"/>
              <a:t>Discussão de feedback</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pic>
        <p:nvPicPr>
          <p:cNvPr id="7" name="Picture 6"/>
          <p:cNvPicPr>
            <a:picLocks noChangeAspect="1"/>
          </p:cNvPicPr>
          <p:nvPr/>
        </p:nvPicPr>
        <p:blipFill>
          <a:blip r:embed="rId4"/>
          <a:stretch>
            <a:fillRect/>
          </a:stretch>
        </p:blipFill>
        <p:spPr>
          <a:xfrm>
            <a:off x="2500" y="4898008"/>
            <a:ext cx="1959992" cy="1959992"/>
          </a:xfrm>
          <a:prstGeom prst="rect">
            <a:avLst/>
          </a:prstGeom>
        </p:spPr>
      </p:pic>
    </p:spTree>
    <p:extLst>
      <p:ext uri="{BB962C8B-B14F-4D97-AF65-F5344CB8AC3E}">
        <p14:creationId xmlns:p14="http://schemas.microsoft.com/office/powerpoint/2010/main" val="16664718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pt-PT" b="1"/>
              <a:t>Exercício de voz e gestos </a:t>
            </a:r>
          </a:p>
        </p:txBody>
      </p:sp>
      <p:sp>
        <p:nvSpPr>
          <p:cNvPr id="3" name="Content Placeholder 2"/>
          <p:cNvSpPr>
            <a:spLocks noGrp="1"/>
          </p:cNvSpPr>
          <p:nvPr>
            <p:ph idx="1"/>
          </p:nvPr>
        </p:nvSpPr>
        <p:spPr>
          <a:xfrm>
            <a:off x="539552" y="2204864"/>
            <a:ext cx="3168352" cy="5445224"/>
          </a:xfrm>
        </p:spPr>
        <p:txBody>
          <a:bodyPr/>
          <a:lstStyle/>
          <a:p>
            <a:pPr marL="0" indent="0">
              <a:buNone/>
            </a:pPr>
            <a:r>
              <a:rPr lang="pt-PT" b="1"/>
              <a:t>Tópicos de feedback</a:t>
            </a:r>
          </a:p>
          <a:p>
            <a:r>
              <a:rPr lang="pt-PT"/>
              <a:t>Voz</a:t>
            </a:r>
          </a:p>
          <a:p>
            <a:pPr lvl="1"/>
            <a:r>
              <a:rPr lang="pt-PT"/>
              <a:t>Tom</a:t>
            </a:r>
          </a:p>
          <a:p>
            <a:pPr lvl="1"/>
            <a:r>
              <a:rPr lang="pt-PT"/>
              <a:t>Ritmo</a:t>
            </a:r>
          </a:p>
          <a:p>
            <a:pPr lvl="1"/>
            <a:r>
              <a:rPr lang="pt-PT"/>
              <a:t>Ênfase</a:t>
            </a:r>
          </a:p>
          <a:p>
            <a:pPr lvl="1"/>
            <a:r>
              <a:rPr lang="pt-PT"/>
              <a:t>Volume</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sp>
        <p:nvSpPr>
          <p:cNvPr id="7" name="Content Placeholder 2"/>
          <p:cNvSpPr txBox="1">
            <a:spLocks/>
          </p:cNvSpPr>
          <p:nvPr/>
        </p:nvSpPr>
        <p:spPr bwMode="auto">
          <a:xfrm>
            <a:off x="3923928" y="2204864"/>
            <a:ext cx="3672408" cy="54452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pt-PT" b="1"/>
              <a:t>Tópicos de feedback</a:t>
            </a:r>
          </a:p>
          <a:p>
            <a:r>
              <a:rPr lang="pt-PT"/>
              <a:t>Gestos</a:t>
            </a:r>
          </a:p>
          <a:p>
            <a:pPr lvl="1"/>
            <a:r>
              <a:rPr lang="pt-PT"/>
              <a:t>Adequação</a:t>
            </a:r>
          </a:p>
          <a:p>
            <a:pPr lvl="1"/>
            <a:r>
              <a:rPr lang="pt-PT"/>
              <a:t>Tamanho</a:t>
            </a:r>
          </a:p>
          <a:p>
            <a:pPr lvl="1"/>
            <a:r>
              <a:rPr lang="pt-PT"/>
              <a:t>Naturalidade</a:t>
            </a:r>
          </a:p>
          <a:p>
            <a:pPr lvl="1"/>
            <a:r>
              <a:rPr lang="pt-PT"/>
              <a:t>Realismo</a:t>
            </a:r>
          </a:p>
        </p:txBody>
      </p:sp>
      <p:pic>
        <p:nvPicPr>
          <p:cNvPr id="8" name="Picture 7"/>
          <p:cNvPicPr>
            <a:picLocks noChangeAspect="1"/>
          </p:cNvPicPr>
          <p:nvPr/>
        </p:nvPicPr>
        <p:blipFill>
          <a:blip r:embed="rId4"/>
          <a:stretch>
            <a:fillRect/>
          </a:stretch>
        </p:blipFill>
        <p:spPr>
          <a:xfrm>
            <a:off x="6820660" y="4581128"/>
            <a:ext cx="2323339" cy="2276872"/>
          </a:xfrm>
          <a:prstGeom prst="rect">
            <a:avLst/>
          </a:prstGeom>
        </p:spPr>
      </p:pic>
    </p:spTree>
    <p:extLst>
      <p:ext uri="{BB962C8B-B14F-4D97-AF65-F5344CB8AC3E}">
        <p14:creationId xmlns:p14="http://schemas.microsoft.com/office/powerpoint/2010/main" val="3401616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pt-PT" b="1"/>
              <a:t>Exercício de contacto visual</a:t>
            </a:r>
          </a:p>
        </p:txBody>
      </p:sp>
      <p:sp>
        <p:nvSpPr>
          <p:cNvPr id="3" name="Content Placeholder 2"/>
          <p:cNvSpPr>
            <a:spLocks noGrp="1"/>
          </p:cNvSpPr>
          <p:nvPr>
            <p:ph idx="1"/>
          </p:nvPr>
        </p:nvSpPr>
        <p:spPr>
          <a:xfrm>
            <a:off x="1943200" y="1392958"/>
            <a:ext cx="7200800" cy="5445224"/>
          </a:xfrm>
        </p:spPr>
        <p:txBody>
          <a:bodyPr/>
          <a:lstStyle/>
          <a:p>
            <a:pPr marL="0" indent="0">
              <a:buNone/>
            </a:pPr>
            <a:r>
              <a:rPr lang="pt-PT" b="1"/>
              <a:t>Força do contacto visual</a:t>
            </a:r>
          </a:p>
          <a:p>
            <a:r>
              <a:rPr lang="pt-PT"/>
              <a:t>Cada pessoa fica à frente do grupo</a:t>
            </a:r>
          </a:p>
          <a:p>
            <a:r>
              <a:rPr lang="pt-PT"/>
              <a:t>Olhe de pessoa para pessoa</a:t>
            </a:r>
          </a:p>
          <a:p>
            <a:r>
              <a:rPr lang="pt-PT"/>
              <a:t>Perca 2 ou 3 segundos em cada pessoa</a:t>
            </a:r>
          </a:p>
          <a:p>
            <a:r>
              <a:rPr lang="pt-PT"/>
              <a:t>Mova-se aleatoriamente entre o grupo</a:t>
            </a:r>
          </a:p>
          <a:p>
            <a:r>
              <a:rPr lang="pt-PT"/>
              <a:t>Não diga nada</a:t>
            </a:r>
          </a:p>
          <a:p>
            <a:r>
              <a:rPr lang="pt-PT"/>
              <a:t>Quando acha que olhou para todos, diga "Concluído"</a:t>
            </a:r>
          </a:p>
          <a:p>
            <a:r>
              <a:rPr lang="pt-PT"/>
              <a:t>Feedback</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pic>
        <p:nvPicPr>
          <p:cNvPr id="5" name="Picture 4"/>
          <p:cNvPicPr>
            <a:picLocks noChangeAspect="1"/>
          </p:cNvPicPr>
          <p:nvPr/>
        </p:nvPicPr>
        <p:blipFill>
          <a:blip r:embed="rId4"/>
          <a:stretch>
            <a:fillRect/>
          </a:stretch>
        </p:blipFill>
        <p:spPr>
          <a:xfrm>
            <a:off x="-6025" y="4940081"/>
            <a:ext cx="1939502" cy="1913756"/>
          </a:xfrm>
          <a:prstGeom prst="rect">
            <a:avLst/>
          </a:prstGeom>
        </p:spPr>
      </p:pic>
    </p:spTree>
    <p:extLst>
      <p:ext uri="{BB962C8B-B14F-4D97-AF65-F5344CB8AC3E}">
        <p14:creationId xmlns:p14="http://schemas.microsoft.com/office/powerpoint/2010/main" val="960688502"/>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4100</TotalTime>
  <Words>1189</Words>
  <Application>Microsoft Office PowerPoint</Application>
  <PresentationFormat>Apresentação no Ecrã (4:3)</PresentationFormat>
  <Paragraphs>187</Paragraphs>
  <Slides>12</Slides>
  <Notes>11</Notes>
  <HiddenSlides>0</HiddenSlides>
  <MMClips>0</MMClips>
  <ScaleCrop>false</ScaleCrop>
  <HeadingPairs>
    <vt:vector size="6" baseType="variant">
      <vt:variant>
        <vt:lpstr>Tipos de letra usados</vt:lpstr>
      </vt:variant>
      <vt:variant>
        <vt:i4>2</vt:i4>
      </vt:variant>
      <vt:variant>
        <vt:lpstr>Tema</vt:lpstr>
      </vt:variant>
      <vt:variant>
        <vt:i4>2</vt:i4>
      </vt:variant>
      <vt:variant>
        <vt:lpstr>Títulos dos diapositivos</vt:lpstr>
      </vt:variant>
      <vt:variant>
        <vt:i4>12</vt:i4>
      </vt:variant>
    </vt:vector>
  </HeadingPairs>
  <TitlesOfParts>
    <vt:vector size="16" baseType="lpstr">
      <vt:lpstr>Arial</vt:lpstr>
      <vt:lpstr>Calibri</vt:lpstr>
      <vt:lpstr>1_Custom Design</vt:lpstr>
      <vt:lpstr>Custom Design</vt:lpstr>
      <vt:lpstr>Apresentação do PowerPoint</vt:lpstr>
      <vt:lpstr>Objetivos da sessão</vt:lpstr>
      <vt:lpstr>Exercícios</vt:lpstr>
      <vt:lpstr>Regras do Exercício</vt:lpstr>
      <vt:lpstr>Exercício de Leitura 1</vt:lpstr>
      <vt:lpstr>Exercício de Leitura 2</vt:lpstr>
      <vt:lpstr>Exercício de voz e gestos </vt:lpstr>
      <vt:lpstr>Exercício de voz e gestos </vt:lpstr>
      <vt:lpstr>Exercício de contacto visual</vt:lpstr>
      <vt:lpstr>Exercício de Comportamento não verbal</vt:lpstr>
      <vt:lpstr>Objetivos da sessão</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Tracey</dc:creator>
  <cp:lastModifiedBy>w701</cp:lastModifiedBy>
  <cp:revision>407</cp:revision>
  <cp:lastPrinted>2012-02-07T16:42:25Z</cp:lastPrinted>
  <dcterms:created xsi:type="dcterms:W3CDTF">2005-02-26T20:35:22Z</dcterms:created>
  <dcterms:modified xsi:type="dcterms:W3CDTF">2018-09-07T00:10:01Z</dcterms:modified>
</cp:coreProperties>
</file>